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753600" cy="7315200"/>
  <p:notesSz cx="6858000" cy="9144000"/>
  <p:embeddedFontLst>
    <p:embeddedFont>
      <p:font typeface="Lato" panose="020F0502020204030203" pitchFamily="34" charset="0"/>
      <p:regular r:id="rId28"/>
    </p:embeddedFont>
    <p:embeddedFont>
      <p:font typeface="Lato Bold" panose="020F0502020204030203" charset="0"/>
      <p:regular r:id="rId29"/>
    </p:embeddedFont>
    <p:embeddedFont>
      <p:font typeface="Magneton" panose="020B0604020202020204" charset="-94"/>
      <p:regular r:id="rId30"/>
    </p:embeddedFont>
    <p:embeddedFont>
      <p:font typeface="Montserrat Bold" panose="020B0604020202020204" charset="-94"/>
      <p:regular r:id="rId31"/>
    </p:embeddedFont>
    <p:embeddedFont>
      <p:font typeface="Montserrat Semi-Bold" panose="020B0604020202020204" charset="-94"/>
      <p:regular r:id="rId32"/>
    </p:embeddedFont>
    <p:embeddedFont>
      <p:font typeface="TAN Harmoni" panose="020B0604020202020204" charset="-94"/>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91" d="100"/>
          <a:sy n="91" d="100"/>
        </p:scale>
        <p:origin x="2010" y="3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Merhaba, ben Eray. Eresense Elektroniğin yapay zeka yüzüyüm. Bu sunumda size kısaca EreKorp ürünümüzü tanıtacağım. </a:t>
            </a:r>
          </a:p>
          <a:p>
            <a:endParaRPr lang="en-US"/>
          </a:p>
          <a:p>
            <a:r>
              <a:rPr lang="en-US"/>
              <a:t>-----------</a:t>
            </a:r>
          </a:p>
          <a:p>
            <a:r>
              <a:rPr lang="en-US"/>
              <a:t>00:00 EreCorp - Hangi müşterilerimiz için ? </a:t>
            </a:r>
          </a:p>
          <a:p>
            <a:r>
              <a:rPr lang="en-US"/>
              <a:t>00:35 Sistem açıklaması</a:t>
            </a:r>
          </a:p>
          <a:p>
            <a:r>
              <a:rPr lang="en-US"/>
              <a:t>01:23 CM30 Kontrol Modülü</a:t>
            </a:r>
          </a:p>
          <a:p>
            <a:r>
              <a:rPr lang="en-US"/>
              <a:t>02:37 HM55 El Aleti </a:t>
            </a:r>
          </a:p>
          <a:p>
            <a:r>
              <a:rPr lang="en-US"/>
              <a:t>03:06 Sabit Pompa Montajı </a:t>
            </a:r>
          </a:p>
          <a:p>
            <a:r>
              <a:rPr lang="en-US"/>
              <a:t>03:43 Hareketli Tanker Montajı</a:t>
            </a:r>
          </a:p>
          <a:p>
            <a:r>
              <a:rPr lang="en-US"/>
              <a:t>04:16 Yakıt İkmal Fişi </a:t>
            </a:r>
          </a:p>
          <a:p>
            <a:r>
              <a:rPr lang="en-US"/>
              <a:t>04:49 Gün Sonu Raporu</a:t>
            </a:r>
          </a:p>
          <a:p>
            <a:r>
              <a:rPr lang="en-US"/>
              <a:t>05:03 EreCorp Sistem Modülleri </a:t>
            </a:r>
          </a:p>
          <a:p>
            <a:r>
              <a:rPr lang="en-US"/>
              <a:t>06:03 Eresense Şantiye Otomasyonları </a:t>
            </a:r>
          </a:p>
          <a:p>
            <a:r>
              <a:rPr lang="en-US"/>
              <a:t>07:04 Şantiyelerde Yakıt Suistimal Örnekleri </a:t>
            </a:r>
          </a:p>
          <a:p>
            <a:r>
              <a:rPr lang="en-US"/>
              <a:t>07:58 Eresense Elektronik Tanıtımı</a:t>
            </a:r>
          </a:p>
          <a:p>
            <a:r>
              <a:rPr lang="en-US"/>
              <a:t>08:57 Referanslarımızdan Bazıları</a:t>
            </a:r>
          </a:p>
          <a:p>
            <a:r>
              <a:rPr lang="en-US"/>
              <a:t>09:26 Projelerimiz</a:t>
            </a:r>
          </a:p>
          <a:p>
            <a:r>
              <a:rPr lang="en-US"/>
              <a:t>09:53 Neden Biz? </a:t>
            </a:r>
          </a:p>
          <a:p>
            <a:r>
              <a:rPr lang="en-US"/>
              <a:t>10:51 Sistem Ekranları - E-Posta Raporları</a:t>
            </a:r>
          </a:p>
          <a:p>
            <a:r>
              <a:rPr lang="en-US"/>
              <a:t>11:20 Sistem Ekranları - Raporlar Ekranı </a:t>
            </a:r>
          </a:p>
          <a:p>
            <a:r>
              <a:rPr lang="en-US"/>
              <a:t>12:22 Sistem Ekranları - Tanklar Ekranı </a:t>
            </a:r>
          </a:p>
          <a:p>
            <a:r>
              <a:rPr lang="en-US"/>
              <a:t>12:58 Sistem Ekranları - Sanal Tanklar</a:t>
            </a:r>
          </a:p>
          <a:p>
            <a:r>
              <a:rPr lang="en-US"/>
              <a:t>13:22 Sistem Ekranları - Yakıt Tüketimleri</a:t>
            </a:r>
          </a:p>
          <a:p>
            <a:r>
              <a:rPr lang="en-US"/>
              <a:t>13:35 Proje Teslim İş Planı</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Gün sonunda veya seçtiğiniz herhangi bir zaman aralığında verilen yakıtlar, yazar kasa sistemlerindeki gün sonu raporuna benzer bir yapıda basılır. </a:t>
            </a:r>
          </a:p>
          <a:p>
            <a:r>
              <a:rPr lang="en-US"/>
              <a:t>Ayrıca CeMe30 kontrol modülünden geçmiş tarihe ait bir yakıt ikmalinin de fişi alınabilir.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EreCorp şantiye akaryakıt sistemi, bünyesinde bir çok opsiyonel modül barındırır. Pompa, tanker ve tank otomasyonuna ek olarak müşterilerimiz geri kalan modülleri ihtiyaçlarına göre tercih ederler. </a:t>
            </a:r>
          </a:p>
          <a:p>
            <a:endParaRPr lang="en-US"/>
          </a:p>
          <a:p>
            <a:r>
              <a:rPr lang="en-US"/>
              <a:t>Sanal tanklar, şantiyede olması gereken ve olan yakıtı gerçek zamanlı karşılaştırarak gösterirler.</a:t>
            </a:r>
          </a:p>
          <a:p>
            <a:r>
              <a:rPr lang="en-US"/>
              <a:t> </a:t>
            </a:r>
          </a:p>
          <a:p>
            <a:r>
              <a:rPr lang="en-US"/>
              <a:t>Yakıt tüketimi izleme ve uyarı modülü, araç yakıt tüketimlerinin grafikler yardımıyla kontrol edilmesi için yaratılmıştır.</a:t>
            </a:r>
          </a:p>
          <a:p>
            <a:endParaRPr lang="en-US"/>
          </a:p>
          <a:p>
            <a:r>
              <a:rPr lang="en-US"/>
              <a:t>Tank taşma alarm sistemleri,  tank taşmalarının veya belirli seviye altına inmelerinin önlenmesi için tasarlanmıştır. </a:t>
            </a:r>
          </a:p>
          <a:p>
            <a:endParaRPr lang="en-US"/>
          </a:p>
          <a:p>
            <a:r>
              <a:rPr lang="en-US"/>
              <a:t>Müşterilerimiz, araç transfer yönetim sistemi ile şantiyeler arası araçlarını otomatik olarak planlayarak yönetebilirler. </a:t>
            </a:r>
          </a:p>
          <a:p>
            <a:endParaRPr lang="en-US"/>
          </a:p>
          <a:p>
            <a:r>
              <a:rPr lang="en-US"/>
              <a:t>Ekipman puantaj sisteminin amacı cep telefonu veya pidiey cihazları ile yakıt otomasyonundan bağımsız araç bilgilerini girebilmeleridir. </a:t>
            </a:r>
          </a:p>
          <a:p>
            <a:endParaRPr lang="en-US"/>
          </a:p>
          <a:p>
            <a:r>
              <a:rPr lang="en-US"/>
              <a:t>Olayentegre alarm ve kamera otomasyonları ise yakıt ile ilgili sistem tarafından oluşturulan tüm olay kayıtlarına ait görüntüleri görebilmek veya bir sirenle uyarmak için kullanılır.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EreKorp, şantiye otomasyon ürün gamımızın sadece bir parçasıdır. </a:t>
            </a:r>
          </a:p>
          <a:p>
            <a:r>
              <a:rPr lang="en-US"/>
              <a:t>Şantiyelerde işlemlerinizi kolaylaştırabilmek amacıyla daha birçok ürünümüz bulunur. </a:t>
            </a:r>
          </a:p>
          <a:p>
            <a:r>
              <a:rPr lang="en-US"/>
              <a:t>Bunlardan Erenet, küçük araç parkına sahip fabrika, beton santrali ve çiftlikler tarafından tercih edilir. </a:t>
            </a:r>
          </a:p>
          <a:p>
            <a:r>
              <a:rPr lang="en-US"/>
              <a:t>EreLite, donanım kullanmaksızın yakıt ikmallerinin bulut ortamında takip edilmesi içindir. </a:t>
            </a:r>
          </a:p>
          <a:p>
            <a:r>
              <a:rPr lang="en-US"/>
              <a:t>Mivo, şantiyeler için yakıttan sonraki en stratejik ürünümüzdür. Kamyon ve iş makinelerinin birbirleri ile eşleşmeleri, sefer sayılarının takibi ve birçok özellik için kullanılır. </a:t>
            </a:r>
          </a:p>
          <a:p>
            <a:r>
              <a:rPr lang="en-US"/>
              <a:t>EreInventory ve EreVeyır şantiye envanterlerini ve depo hareketlerini kontrol etmek için tasarlanmıştır. </a:t>
            </a:r>
          </a:p>
          <a:p>
            <a:r>
              <a:rPr lang="en-US"/>
              <a:t>EreOil, şantiye yağ ikmallerini planlamak ve kaydetmek için müşterilerimiz tarafından kullanılır. </a:t>
            </a:r>
          </a:p>
          <a:p>
            <a:r>
              <a:rPr lang="en-US"/>
              <a:t>Ereservis ise şantiyeler tarafından karmaşık iarpi sistemlerine alternatif olarak servis planlamaları içindir. </a:t>
            </a:r>
          </a:p>
          <a:p>
            <a:r>
              <a:rPr lang="en-US"/>
              <a:t>EreTire sisteminin amacı ise şantiye lastik envanterinin optimum kullanımıdır. </a:t>
            </a:r>
          </a:p>
          <a:p>
            <a:r>
              <a:rPr lang="en-US"/>
              <a:t>Her ürün için ayrıca sunumlarımıza ulaşabilirsiniz.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 bölümde müşterilerimizi bilgilendirmek amacıyla şu ana kadar şantiyelerde gözlemlediğimiz birkaç süistimal örneklerinden bahsetmek istiyoruz. </a:t>
            </a:r>
          </a:p>
          <a:p>
            <a:r>
              <a:rPr lang="en-US"/>
              <a:t>Halka tipi arefaydi sistemi benzin istasyonu otomasyonlarında taşıt tanıma sistemi olarak yoğun bir şekilde kullanılmakta ve tabancanın çekilmesi durumunda yakıtı kesmesi nedeniyle tercih edilmektedir. </a:t>
            </a:r>
          </a:p>
          <a:p>
            <a:r>
              <a:rPr lang="en-US"/>
              <a:t>Bizim de ilk ürünlerimizde kullandığımız bu sistemin ne yazık ki şantiye ortamında benzin istasyonlarındaki güvenliği sağlayamadığını gördük. </a:t>
            </a:r>
          </a:p>
          <a:p>
            <a:r>
              <a:rPr lang="en-US"/>
              <a:t>Şantiyelerde depo girişleri binek araçlardan çok farklıdır. Depo girişleri tabancayı yaklaştırarak bidona yakıt almaya çok uygundur. Ek olarak tabanca okuyucusunu bir aracın deposuna koyduktan sonra mafsalından gevşeterek başka araçlara yakıt verme gözlenen başka bir suistimal yöntemidir. </a:t>
            </a:r>
          </a:p>
          <a:p>
            <a:r>
              <a:rPr lang="en-US"/>
              <a:t>Sonuç olarak şantiyelerde yakıt güvenliğini sağlayabilmek maalesef sadece araç tüketimlerini ve olanla olması gereken yakıtı denetim altına alarak sağlanabilmektedir.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Eresense Elektronik, 2009 senesinde İstanbul Üniversitesi teknoloji geliştirme bölgesinde faaliyetine başladı.</a:t>
            </a:r>
          </a:p>
          <a:p>
            <a:r>
              <a:rPr lang="en-US"/>
              <a:t>Tubitak Teydeb tarafından desteklenen ilk projemizi, Nuh Çimento fabrika ve şantiye alanında tanker otomasyonu olarak devreye aldık.</a:t>
            </a:r>
          </a:p>
          <a:p>
            <a:r>
              <a:rPr lang="en-US"/>
              <a:t>İkinci müşterimiz Borusan Gemlik liman işletmesi, ilk modellerimizde kullanılan kartlı sistem yerine araçlara monte edilen sabit RFID’ler kullanmamızı ve bunları okuyabilmek için veri girişi yapılan el aletleri geliştirmemizi istedi.</a:t>
            </a:r>
          </a:p>
          <a:p>
            <a:r>
              <a:rPr lang="en-US"/>
              <a:t>Projenin başarılı olması nedeniyle Nuh Çimento, bize pompalarına da aynı şekilde GSM tabanlı bir otomasyon ve ek olarak lastik, kamera ve sanal tanklar modüllerinin siparişini verdi.</a:t>
            </a:r>
          </a:p>
          <a:p>
            <a:r>
              <a:rPr lang="en-US"/>
              <a:t>Daha sonra takip eden yıllarda Tüprag altın madeni ve kalyon inşaat, modüllerimiz ve ürünlerimize yağ , bakım ve kilometre limit kontrollü yakıt otomasyonlarını eklememizi sağladılar.</a:t>
            </a:r>
          </a:p>
          <a:p>
            <a:r>
              <a:rPr lang="en-US"/>
              <a:t>Şu an global olarak yaklaşık 650 lokasyonda 800'e yakın otomasyon sistemimiz faal olarak çalışmaktadır.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 bölümde Eresense yakıt otomasyonlarını kullanan bir kaç müşterimizi referans olarak verdik. </a:t>
            </a:r>
          </a:p>
          <a:p>
            <a:r>
              <a:rPr lang="en-US"/>
              <a:t>EreCorp Akaryakıt Otomasyonu genel olarak ağır şantiye şartları için tasarlandığından dolayı müşteri profilimiz de buna göre şekillendi. </a:t>
            </a:r>
          </a:p>
          <a:p>
            <a:r>
              <a:rPr lang="en-US"/>
              <a:t>Genelde müşterilerimiz çok sayıda ekskavatör, yükleyici ve kamyon parkına sahip yol, altyapı müteahhitleri ve maden işletmecileridir. </a:t>
            </a:r>
          </a:p>
          <a:p>
            <a:r>
              <a:rPr lang="en-US"/>
              <a:t>Çimento fabrikası müşterilerimizin de genel olarak fabrika sahalarına yakın açık ocakları bulunmaktadır.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Biz şantiyeciler devam eden veya başarıyla tamamladığımız projelerimizle bilinmek isteriz. Bu yansımızda yer probleminden dolayı sadece bazılarını gösterebildiğimiz projelerimizi sunmak istiyoruz. </a:t>
            </a:r>
          </a:p>
          <a:p>
            <a:r>
              <a:rPr lang="en-US"/>
              <a:t>Sunumun bu anında videoyu durdurarak projelerimizden seçmeleri inceleyebilirsiniz. </a:t>
            </a:r>
          </a:p>
          <a:p>
            <a:r>
              <a:rPr lang="en-US"/>
              <a:t>Projelerimiz genel çerçevesiyle referanslarımızdan bahsettiğimiz zaman dile getirdiğimiz gibi büyük yol, baraj ve maden şantiyelerinden oluşmaktadır.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Peki sizler için neden biz? </a:t>
            </a:r>
          </a:p>
          <a:p>
            <a:r>
              <a:rPr lang="en-US"/>
              <a:t>Sistemlerimiz ağır şartlar için yaratıldı; çok kolay taşınabilmesi ve genişletilebilmesi için modüler olarak tasarlandılar. </a:t>
            </a:r>
          </a:p>
          <a:p>
            <a:r>
              <a:rPr lang="en-US"/>
              <a:t>Montaj öncesi merkez ofisimiz sim kartlarınız dahil tüm bilgileri alarak laboratuvarlarımızda kurulumu gerçekleştirir ve ondan sonra sahaya yönlendiririz. Sahada çok hızlı ve eksiksiz kurulumu sağlayan bu özelliğimize ek olarak bakım anlaşması şemsiyesi altında kullanıcı hataları da dahil koşulsuz cihaz tamiratını ücretsiz sağlayabiliyoruz. </a:t>
            </a:r>
          </a:p>
          <a:p>
            <a:r>
              <a:rPr lang="en-US"/>
              <a:t>İarpi ve araç takip programlarınıza standart olarak entegre olmamıza ek, tamamıyla Eresense'nin yarattığı bir sistem olan sanal tanklarla, olması gereken ve olan yakıtı canlı karşılaştırarak verebiliyoruz. </a:t>
            </a:r>
          </a:p>
          <a:p>
            <a:r>
              <a:rPr lang="en-US"/>
              <a:t>Askeri yapılara benzer yaklaşımla stratejik cihazları standart olarak şantiye yedekleri ile çalışırken tek bir arayüz ile tüm dünyaya yayılmış şantiyeleri, pompalarınızı ve tanklarınızı takip edebilmenizi sağlıyoruz. </a:t>
            </a:r>
          </a:p>
          <a:p>
            <a:r>
              <a:rPr lang="en-US"/>
              <a:t>Tüm bu özelliklerin şantiyeciler için ne kadar elzem olduğunun bilincindeyiz.</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 bölümde kısaca size kullanıcı arayüz ekranlarımızdan bazılarını ve eposta mesajlarımızı  tanıtmaya çalışacağım. </a:t>
            </a:r>
          </a:p>
          <a:p>
            <a:r>
              <a:rPr lang="en-US"/>
              <a:t>Eresense sistemi, çok geniş tabanlı bir yapı olduğu için tüm ekranlarımızla ilgili detaylı bilgilere, satış ekibimizin size vereceği ücretsiz tanıtım eğitimleriyle ulaşabilirsiniz.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Sistemlerimizden periyodik veya alarm yapılı e posta mesajları atılabilmektedir. </a:t>
            </a:r>
          </a:p>
          <a:p>
            <a:r>
              <a:rPr lang="en-US"/>
              <a:t>E posta içeriklerini, genel olarak müşterilerimizin ihtiyaçları doğrultusunda tasarlayabilmekteyiz.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İlk etapta EreKorp Akaryakıt Otomasyonunun Hangi Müşterilerimiz  İçin İdeal olduğundan bahsedelim.   </a:t>
            </a:r>
          </a:p>
          <a:p>
            <a:r>
              <a:rPr lang="en-US"/>
              <a:t>Eresense EreCorp Akaryakıt Otomasyonu, yol, baraj altyapı inşaatı yapan şirketler, maden işletmeleri gibi çok sayıda ağır şantiye araç parkına sahip müşterilerimiz için tasarlandı. </a:t>
            </a:r>
          </a:p>
          <a:p>
            <a:r>
              <a:rPr lang="en-US"/>
              <a:t>Araç takip sistemlerine ve şirket ERP yazılımlarına standart bağlantı alt yapılarına sahip olması, müşterilerimiz için en önemli özelliklerdir.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Raporlar ekranı müşterilerimizin en yoğun kullandığı ekranlardır. Bu ekranlarda her yakıt ikmalinin tarih ve saati, pompa-tabanca numarası verilen araç, veren kişi, alan kişi ve kesafetli - kesafetsiz yakıt miktarlarını bulabilirsiniz. </a:t>
            </a:r>
          </a:p>
          <a:p>
            <a:r>
              <a:rPr lang="en-US"/>
              <a:t>Ek olarak aynı satırda iarpi program entegrasyonları için envanter kodu, termal yazıcı fiş numarası, şirket, kategori bilgileri, el aletinden veya araç takip cihazından gelen kilometre ve çalışma saat bilgileri, sözleşme no, kesinti durumu, model yılı, iç sipariş no gibi müşteri tarafından yaratılabilen sütunları, o ikmale yönelik sistem uyarılarını ve operatörlerin girebilecekleri notları da gösteririz. </a:t>
            </a:r>
          </a:p>
          <a:p>
            <a:r>
              <a:rPr lang="en-US"/>
              <a:t>Bu ekranlar, tamamıyla müşteri ihtiyaçları doğrultusunda dinamik olarak modifiye edilebilir. </a:t>
            </a:r>
          </a:p>
          <a:p>
            <a:r>
              <a:rPr lang="en-US"/>
              <a:t>Operatörler zaman aralıklı, şantiye ve masraf yeri bazlı raporlar alabilirken bu raporları Excel formatında indirebilirler. </a:t>
            </a:r>
          </a:p>
          <a:p>
            <a:r>
              <a:rPr lang="en-US"/>
              <a:t>Şantiye personeli, yetkileri doğrultusunda giriş yaptıkları ekranlarda birçok farklı özelliğe ulaşabilirler.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Sistemimizin en güçlü olduğu konu tüm dünyaya yayılmış tanklarınızı isterseniz tek ekranda veya şantiyeler bazında gruplanmış olarak gösterebilmemizdir. </a:t>
            </a:r>
          </a:p>
          <a:p>
            <a:r>
              <a:rPr lang="en-US"/>
              <a:t>Tanklarınızda kesafetli ve kesafetsiz kaç litre yakıt; dipte kaç litre su olduğunu görebilirken bu değerleri santimetre cinsinden seviye olarak da alabilirsiniz. </a:t>
            </a:r>
          </a:p>
          <a:p>
            <a:r>
              <a:rPr lang="en-US"/>
              <a:t>Tanklarınızdaki sıcaklık verisinin de gösterildiği ekranlardan geçmiş yakıt seviyelerinizi, dolumları ve minimize edilmiş tank cetvellerini alabilirsiniz. </a:t>
            </a:r>
          </a:p>
          <a:p>
            <a:r>
              <a:rPr lang="en-US"/>
              <a:t>Eresense'nin tüm bu tip ekranlarına cep telefonu, tablet üzerinden de ulaşılmaktadır.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Sununum bu aşamasında şantiyelerde akaryakıt kontrolü için kullanılabilecek iki önemli opsiyonel modülün ekranlarından bahsedeceğim. </a:t>
            </a:r>
          </a:p>
          <a:p>
            <a:r>
              <a:rPr lang="en-US"/>
              <a:t>Bunlardan ilki, şantiyelerinizde olması gereken ve olan yakıtı canlı olarak aralarındaki farkla birlikte gösteren sanal tanklar modülü. </a:t>
            </a:r>
          </a:p>
          <a:p>
            <a:r>
              <a:rPr lang="en-US"/>
              <a:t>Sanal tanklar ekranında seçtiğiniz herhangi bir şantiyenizde tankerlerinizin içinde olması gereken yakıtı da canlı olarak görebilirsiniz.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Yakıt tüketimleri kontrol ve izleme ekranlarında ise seçtiğiniz bir aracın aldığı yakıtlara ek olarak tüketim grafiklerini inceler, hareketlerin limitler dahilinde olup olmadığını kontrol edebilirsiniz.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 ne kadar Eresense yakıt otomasyon ürünlerimiz depolarımızda sevkiyata hazır olarak bulunuyor olsa da siparişten montajın tamamlanmasına kadar yaklaşık 20 günlük standart bir süreçten geçilmesi gerekmektedir. </a:t>
            </a:r>
          </a:p>
          <a:p>
            <a:r>
              <a:rPr lang="en-US"/>
              <a:t>Bu süreçte sizlerden cihazlara takılacak sim kartlar, tanklarınıza monte edilecek seviye sensörlerinin siparişi için tank bilgileri, pompa bilgilerinizi ve şantiye resimlerini temin ederiz. </a:t>
            </a:r>
          </a:p>
          <a:p>
            <a:r>
              <a:rPr lang="en-US"/>
              <a:t>Tüm bilgiler gelip gerekli siparişler elimize ulaştıktan sonra ürünlerin montaj öncesi konfigürasyonları yapılarak testlere alınırlar. Testleri başarıyla geçmeleri durumunda montaj için servislerimize iletilir ve 2 - 3 gün içinde montajlar tamamlanarak sistem devreye alınır.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Bize ayırdığınız vaktiniz için tekrar teşekkürler; tüm satış ekibimiz sorularınızı ve merak ettiğiniz konuları cevaplamaktan zevk alacaklardır. Bir başka videomuzda görüşmek üzere keyifli günler dileriz.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Eresense akaryakıt otomasyon sistemleri şantiye şartlarının gereklerinden dolayı tamamıyla mobil ve GSM alt yapısı üzerine tasarlanmışlardır. </a:t>
            </a:r>
          </a:p>
          <a:p>
            <a:r>
              <a:rPr lang="en-US"/>
              <a:t>Tanker veya yakıt pompalarına monte edilen otomasyon cihazları baz istasyonları üzerinden internet ortamında sistem sunucularına veri iletir ve bu sunuculardan onay alırlar. </a:t>
            </a:r>
          </a:p>
          <a:p>
            <a:r>
              <a:rPr lang="en-US"/>
              <a:t>Sistem bulut ortamında çalıştığı için müşterilerimiz araç parklarının tüm yakıt bilgilerini, dünyanın herhangi bir yerinde şifrelerini girerek ulaştıkları web ekranlarından takip edebilirler. </a:t>
            </a:r>
          </a:p>
          <a:p>
            <a:r>
              <a:rPr lang="en-US"/>
              <a:t>Sistemler şantiye müşterilerimiz için vazgeçilmez olan eseypi, orakıl, logo, mikro gibi birçok ERP programına standart olarak entegredir. </a:t>
            </a:r>
          </a:p>
          <a:p>
            <a:r>
              <a:rPr lang="en-US"/>
              <a:t>Araç takip sistemleri de aynı şekilde entegre edilerek herhangi bir ek maliyet olmaksızın kilometre ve çalışma saat bilgileri yakıtlarının yanına getirilebilir.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Yanda resmini gördüğünüz ceme 30 sistemimizin ana kontrol modülüdür. Ceme 30 yakıt pompalarına, tank seviye sensörlerine, arabirimlere dijital veri yolu ile bağlıdır. </a:t>
            </a:r>
          </a:p>
          <a:p>
            <a:r>
              <a:rPr lang="en-US"/>
              <a:t>Genel işlev olarak heme 55 el aletlerinden aldığı arefaydi ve diğer bilgileri ciesem üzerinden merkez sunuculara iletir ve sunucudan gelen cevaba göre pompaları yakıt vermek için yetkilendirir. </a:t>
            </a:r>
          </a:p>
          <a:p>
            <a:r>
              <a:rPr lang="en-US"/>
              <a:t>Yakıt verme işlemi sonucunda yakıt fişini basar ve yakıt raporunu merkez sunuculara iletir. </a:t>
            </a:r>
          </a:p>
          <a:p>
            <a:r>
              <a:rPr lang="en-US"/>
              <a:t>Ceme 30 cihazları merkez sunucu ile bağlantılarının kesilmesi durumunda tek başlarına araçları tanır, yakıt onayı verebilir, verileri depolar ve ilk bağlantı anında bu verileri sunuculara iletir.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heme55 el cihazı, araç üzerlerindeki arefaydi kartlarının okunarak araçların saatleriyle birlikte diğer verilerinin girilmesi için kullanılır.</a:t>
            </a:r>
          </a:p>
          <a:p>
            <a:endParaRPr lang="en-US"/>
          </a:p>
          <a:p>
            <a:r>
              <a:rPr lang="en-US"/>
              <a:t>Kullanıcıdan aldıkları verileri, merkez sunuculara iletilmesi için ceme30 modüllerine aktarırlar ve bu modüllerden gelen bilgileri operatörlere iletirler.</a:t>
            </a:r>
          </a:p>
          <a:p>
            <a:endParaRPr lang="en-US"/>
          </a:p>
          <a:p>
            <a:r>
              <a:rPr lang="en-US"/>
              <a:t>Bünyelerinde arefaydi okuyucu, elsidi ekran, tuş takımı, aref alıcı-verici ve diğer donanımları barındırırlar.</a:t>
            </a:r>
          </a:p>
          <a:p>
            <a:endParaRPr lang="en-US"/>
          </a:p>
          <a:p>
            <a:r>
              <a:rPr lang="en-US"/>
              <a:t>Düşük pil tüketimleriyle şarj edilme ihtiyacı olmaksızın uzun süre kullanılmak amacıyla tasarlanmışlardır.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AREFAYDİ ÇEŞİTLERİ</a:t>
            </a:r>
          </a:p>
          <a:p>
            <a:endParaRPr lang="en-US"/>
          </a:p>
          <a:p>
            <a:r>
              <a:rPr lang="en-US"/>
              <a:t>Yanda Eresense sistemine uyumlu çeşitli tip arefaydi etiketleri verilmiştir. </a:t>
            </a:r>
          </a:p>
          <a:p>
            <a:endParaRPr lang="en-US"/>
          </a:p>
          <a:p>
            <a:r>
              <a:rPr lang="en-US"/>
              <a:t>İçlerindeki Mifare RF sistemiyle monte edildikleri aracın kimliğinin araç üstünden arefaydi okuyucuları sayesinde alınmasını sağlarlar.</a:t>
            </a:r>
          </a:p>
          <a:p>
            <a:endParaRPr lang="en-US"/>
          </a:p>
          <a:p>
            <a:r>
              <a:rPr lang="en-US"/>
              <a:t>Kullanım amaçlarına bağlı olarak seçilerek sahada uygulanırlar.</a:t>
            </a:r>
          </a:p>
          <a:p>
            <a:endParaRPr lang="en-US"/>
          </a:p>
          <a:p>
            <a:r>
              <a:rPr lang="en-US"/>
              <a:t>Tavla pulu tipi dış ortamlarda, stikır tipi özellikle kiralık araçlarda cama, anahtarlık tipi self servis uygulamalarda kullanılabilir.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CM30 kontrol modülü, besleme katları ve giriş çıkış kılemenslerini içeren aypi66 dış ortam akaryakıt otomasyon panosu,  yakıt konteynırının dışına monte edilir. </a:t>
            </a:r>
          </a:p>
          <a:p>
            <a:r>
              <a:rPr lang="en-US"/>
              <a:t>Şantiyelerde benzin istasyonu tarzı akaryakıt ikmal noktaları kullanılıyorsa, otomasyon panosu kapalı veya açık ortama yerleştirilebilir. </a:t>
            </a:r>
          </a:p>
          <a:p>
            <a:r>
              <a:rPr lang="en-US"/>
              <a:t>Kontrol modülü yakıt pompaları ve seviye sensörleri ile dijital veri yolu ile arabirim üzerinden veya direk iletişim kurar. </a:t>
            </a:r>
          </a:p>
          <a:p>
            <a:r>
              <a:rPr lang="en-US"/>
              <a:t>Eresense şantiye akaryakıt otomasyonlarının en önemli özelliği, şantiyeler arası çok hızlı ve yetkili servis ihtiyacı duyulmaksızın taşınabilecek şekilde tasarlanmış olmasıdır.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Hareketli yakıt tankerlerinde CeMe30 kontrol modülü sürücü kabininin içine monte edilir. Elektronik sayaçla dijital veri yolu ile iletişim kurarken HeMe55 el aleti sabit pompalarda olduğu gibi araç bilgilerinin girilmesi için kullanılır. </a:t>
            </a:r>
          </a:p>
          <a:p>
            <a:r>
              <a:rPr lang="en-US"/>
              <a:t>Eresense sistemlerinin benzin istasyonu otomasyonundan en büyük farkı her yakıt ikmali için kesafet hesabı yapılarak yakıt hacimlerindeki sıcaklık hatasının düzeltilmesidir. </a:t>
            </a:r>
          </a:p>
          <a:p>
            <a:r>
              <a:rPr lang="en-US"/>
              <a:t>Bu nedenle sistemlerimizde selenoid valfe ek olarak sıcaklık sensörünün de montajı standart olarak yapılmaktadır.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Tüm yakıt ikmallerinden sonra CM30 kontrol modülü tarih, araç bilgisi, ürün tipi, pompa bilgileri, kesafetsiz ve kesafetli yakıt miktarları, yakıt sıcaklık değeri, sayaç totalizör değeri, araç km ve çalışma saati, yakıt veren ve alanın sicil numaralarını içerecek şekilde termal yazıcıdan fiş çıkarır.</a:t>
            </a:r>
          </a:p>
          <a:p>
            <a:r>
              <a:rPr lang="en-US"/>
              <a:t>Bu fişin altında yakıtı veren ve alan kişilerin imzalamaları için alanlar bulunur. Şantiye yönetimi gerekli olduğunu düşünmesi durumunda bu alanlar ilgili personel tarafından imzalanır.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1.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5.svg"/><Relationship Id="rId5" Type="http://schemas.openxmlformats.org/officeDocument/2006/relationships/image" Target="../media/image8.png"/><Relationship Id="rId10" Type="http://schemas.openxmlformats.org/officeDocument/2006/relationships/image" Target="../media/image44.png"/><Relationship Id="rId4" Type="http://schemas.openxmlformats.org/officeDocument/2006/relationships/image" Target="../media/image12.svg"/><Relationship Id="rId9" Type="http://schemas.openxmlformats.org/officeDocument/2006/relationships/image" Target="../media/image43.sv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svg"/><Relationship Id="rId3" Type="http://schemas.openxmlformats.org/officeDocument/2006/relationships/image" Target="../media/image2.pn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11.xml"/><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jpe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3.svg"/><Relationship Id="rId9" Type="http://schemas.openxmlformats.org/officeDocument/2006/relationships/image" Target="../media/image50.png"/><Relationship Id="rId14"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8.png"/><Relationship Id="rId18" Type="http://schemas.openxmlformats.org/officeDocument/2006/relationships/image" Target="../media/image70.svg"/><Relationship Id="rId26" Type="http://schemas.openxmlformats.org/officeDocument/2006/relationships/image" Target="../media/image78.svg"/><Relationship Id="rId3" Type="http://schemas.openxmlformats.org/officeDocument/2006/relationships/image" Target="../media/image60.jpeg"/><Relationship Id="rId21" Type="http://schemas.openxmlformats.org/officeDocument/2006/relationships/image" Target="../media/image73.png"/><Relationship Id="rId7" Type="http://schemas.openxmlformats.org/officeDocument/2006/relationships/image" Target="../media/image64.svg"/><Relationship Id="rId12" Type="http://schemas.openxmlformats.org/officeDocument/2006/relationships/image" Target="../media/image53.png"/><Relationship Id="rId17" Type="http://schemas.openxmlformats.org/officeDocument/2006/relationships/image" Target="../media/image69.png"/><Relationship Id="rId25" Type="http://schemas.openxmlformats.org/officeDocument/2006/relationships/image" Target="../media/image77.png"/><Relationship Id="rId2" Type="http://schemas.openxmlformats.org/officeDocument/2006/relationships/notesSlide" Target="../notesSlides/notesSlide12.xml"/><Relationship Id="rId16" Type="http://schemas.openxmlformats.org/officeDocument/2006/relationships/image" Target="../media/image68.svg"/><Relationship Id="rId20"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6.svg"/><Relationship Id="rId24" Type="http://schemas.openxmlformats.org/officeDocument/2006/relationships/image" Target="../media/image76.svg"/><Relationship Id="rId5" Type="http://schemas.openxmlformats.org/officeDocument/2006/relationships/image" Target="../media/image62.svg"/><Relationship Id="rId15" Type="http://schemas.openxmlformats.org/officeDocument/2006/relationships/image" Target="../media/image67.png"/><Relationship Id="rId23" Type="http://schemas.openxmlformats.org/officeDocument/2006/relationships/image" Target="../media/image75.png"/><Relationship Id="rId28" Type="http://schemas.openxmlformats.org/officeDocument/2006/relationships/image" Target="../media/image30.svg"/><Relationship Id="rId10" Type="http://schemas.openxmlformats.org/officeDocument/2006/relationships/image" Target="../media/image65.png"/><Relationship Id="rId19" Type="http://schemas.openxmlformats.org/officeDocument/2006/relationships/image" Target="../media/image71.png"/><Relationship Id="rId4" Type="http://schemas.openxmlformats.org/officeDocument/2006/relationships/image" Target="../media/image61.png"/><Relationship Id="rId9" Type="http://schemas.openxmlformats.org/officeDocument/2006/relationships/image" Target="../media/image3.svg"/><Relationship Id="rId14" Type="http://schemas.openxmlformats.org/officeDocument/2006/relationships/image" Target="../media/image59.svg"/><Relationship Id="rId22" Type="http://schemas.openxmlformats.org/officeDocument/2006/relationships/image" Target="../media/image74.svg"/><Relationship Id="rId27"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9.jpeg"/><Relationship Id="rId7" Type="http://schemas.openxmlformats.org/officeDocument/2006/relationships/image" Target="../media/image3.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1.svg"/></Relationships>
</file>

<file path=ppt/slides/_rels/slide1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2.png"/><Relationship Id="rId7" Type="http://schemas.openxmlformats.org/officeDocument/2006/relationships/image" Target="../media/image79.jpe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notesSlide" Target="../notesSlides/notesSlide14.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3.png"/><Relationship Id="rId5" Type="http://schemas.openxmlformats.org/officeDocument/2006/relationships/image" Target="../media/image4.png"/><Relationship Id="rId15" Type="http://schemas.openxmlformats.org/officeDocument/2006/relationships/image" Target="../media/image87.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3.svg"/><Relationship Id="rId9" Type="http://schemas.openxmlformats.org/officeDocument/2006/relationships/image" Target="../media/image81.png"/><Relationship Id="rId14"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png"/></Relationships>
</file>

<file path=ppt/slides/_rels/slide1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9.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48.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48.sv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48.sv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48.sv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48.sv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8.sv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6.svg"/><Relationship Id="rId5" Type="http://schemas.openxmlformats.org/officeDocument/2006/relationships/image" Target="../media/image12.sv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jpeg"/><Relationship Id="rId7" Type="http://schemas.openxmlformats.org/officeDocument/2006/relationships/image" Target="../media/image3.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9.sv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eg"/><Relationship Id="rId7" Type="http://schemas.openxmlformats.org/officeDocument/2006/relationships/image" Target="../media/image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9.sv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4.jpeg"/><Relationship Id="rId7" Type="http://schemas.openxmlformats.org/officeDocument/2006/relationships/image" Target="../media/image3.sv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6.png"/><Relationship Id="rId5" Type="http://schemas.openxmlformats.org/officeDocument/2006/relationships/image" Target="../media/image19.sv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30.svg"/><Relationship Id="rId5" Type="http://schemas.openxmlformats.org/officeDocument/2006/relationships/image" Target="../media/image8.png"/><Relationship Id="rId10" Type="http://schemas.openxmlformats.org/officeDocument/2006/relationships/image" Target="../media/image29.png"/><Relationship Id="rId4" Type="http://schemas.openxmlformats.org/officeDocument/2006/relationships/image" Target="../media/image12.sv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1.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35.svg"/><Relationship Id="rId5" Type="http://schemas.openxmlformats.org/officeDocument/2006/relationships/image" Target="../media/image8.png"/><Relationship Id="rId10" Type="http://schemas.openxmlformats.org/officeDocument/2006/relationships/image" Target="../media/image34.png"/><Relationship Id="rId4" Type="http://schemas.openxmlformats.org/officeDocument/2006/relationships/image" Target="../media/image12.sv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0.svg"/><Relationship Id="rId5" Type="http://schemas.openxmlformats.org/officeDocument/2006/relationships/image" Target="../media/image8.png"/><Relationship Id="rId10" Type="http://schemas.openxmlformats.org/officeDocument/2006/relationships/image" Target="../media/image39.png"/><Relationship Id="rId4" Type="http://schemas.openxmlformats.org/officeDocument/2006/relationships/image" Target="../media/image12.svg"/><Relationship Id="rId9"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4755" y="0"/>
            <a:ext cx="12903110" cy="7617521"/>
          </a:xfrm>
          <a:custGeom>
            <a:avLst/>
            <a:gdLst/>
            <a:ahLst/>
            <a:cxnLst/>
            <a:rect l="l" t="t" r="r" b="b"/>
            <a:pathLst>
              <a:path w="12903110" h="7617521">
                <a:moveTo>
                  <a:pt x="0" y="0"/>
                </a:moveTo>
                <a:lnTo>
                  <a:pt x="12903110" y="0"/>
                </a:lnTo>
                <a:lnTo>
                  <a:pt x="12903110" y="7617521"/>
                </a:lnTo>
                <a:lnTo>
                  <a:pt x="0" y="7617521"/>
                </a:lnTo>
                <a:lnTo>
                  <a:pt x="0" y="0"/>
                </a:lnTo>
                <a:close/>
              </a:path>
            </a:pathLst>
          </a:custGeom>
          <a:blipFill>
            <a:blip r:embed="rId3"/>
            <a:stretch>
              <a:fillRect t="-36823" b="-32563"/>
            </a:stretch>
          </a:blipFill>
        </p:spPr>
        <p:txBody>
          <a:bodyPr/>
          <a:lstStyle/>
          <a:p>
            <a:endParaRPr lang="tr-TR"/>
          </a:p>
        </p:txBody>
      </p:sp>
      <p:grpSp>
        <p:nvGrpSpPr>
          <p:cNvPr id="3" name="Group 3"/>
          <p:cNvGrpSpPr/>
          <p:nvPr/>
        </p:nvGrpSpPr>
        <p:grpSpPr>
          <a:xfrm>
            <a:off x="731520" y="1553669"/>
            <a:ext cx="8290560" cy="4207863"/>
            <a:chOff x="0" y="0"/>
            <a:chExt cx="11054080" cy="5610484"/>
          </a:xfrm>
        </p:grpSpPr>
        <p:sp>
          <p:nvSpPr>
            <p:cNvPr id="4" name="Freeform 4"/>
            <p:cNvSpPr/>
            <p:nvPr/>
          </p:nvSpPr>
          <p:spPr>
            <a:xfrm flipH="1">
              <a:off x="5427961" y="0"/>
              <a:ext cx="5626119" cy="5610484"/>
            </a:xfrm>
            <a:custGeom>
              <a:avLst/>
              <a:gdLst/>
              <a:ahLst/>
              <a:cxnLst/>
              <a:rect l="l" t="t" r="r" b="b"/>
              <a:pathLst>
                <a:path w="5626119" h="5610484">
                  <a:moveTo>
                    <a:pt x="5626119" y="0"/>
                  </a:moveTo>
                  <a:lnTo>
                    <a:pt x="0" y="0"/>
                  </a:lnTo>
                  <a:lnTo>
                    <a:pt x="0" y="5610484"/>
                  </a:lnTo>
                  <a:lnTo>
                    <a:pt x="5626119" y="5610484"/>
                  </a:lnTo>
                  <a:lnTo>
                    <a:pt x="562611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a:off x="0" y="0"/>
              <a:ext cx="5626119" cy="5610484"/>
            </a:xfrm>
            <a:custGeom>
              <a:avLst/>
              <a:gdLst/>
              <a:ahLst/>
              <a:cxnLst/>
              <a:rect l="l" t="t" r="r" b="b"/>
              <a:pathLst>
                <a:path w="5626119" h="5610484">
                  <a:moveTo>
                    <a:pt x="0" y="0"/>
                  </a:moveTo>
                  <a:lnTo>
                    <a:pt x="5626119" y="0"/>
                  </a:lnTo>
                  <a:lnTo>
                    <a:pt x="5626119" y="5610484"/>
                  </a:lnTo>
                  <a:lnTo>
                    <a:pt x="0" y="56104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grpSp>
        <p:nvGrpSpPr>
          <p:cNvPr id="6" name="Group 6"/>
          <p:cNvGrpSpPr/>
          <p:nvPr/>
        </p:nvGrpSpPr>
        <p:grpSpPr>
          <a:xfrm>
            <a:off x="2122631" y="2574798"/>
            <a:ext cx="1191529" cy="1082802"/>
            <a:chOff x="0" y="0"/>
            <a:chExt cx="1588705" cy="1443736"/>
          </a:xfrm>
        </p:grpSpPr>
        <p:sp>
          <p:nvSpPr>
            <p:cNvPr id="7" name="Freeform 7"/>
            <p:cNvSpPr/>
            <p:nvPr/>
          </p:nvSpPr>
          <p:spPr>
            <a:xfrm flipH="1">
              <a:off x="0" y="0"/>
              <a:ext cx="1588705" cy="1443736"/>
            </a:xfrm>
            <a:custGeom>
              <a:avLst/>
              <a:gdLst/>
              <a:ahLst/>
              <a:cxnLst/>
              <a:rect l="l" t="t" r="r" b="b"/>
              <a:pathLst>
                <a:path w="1588705" h="1443736">
                  <a:moveTo>
                    <a:pt x="1588705" y="0"/>
                  </a:moveTo>
                  <a:lnTo>
                    <a:pt x="0" y="0"/>
                  </a:lnTo>
                  <a:lnTo>
                    <a:pt x="0" y="1443736"/>
                  </a:lnTo>
                  <a:lnTo>
                    <a:pt x="1588705" y="1443736"/>
                  </a:lnTo>
                  <a:lnTo>
                    <a:pt x="158870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8" name="Freeform 8"/>
            <p:cNvSpPr/>
            <p:nvPr/>
          </p:nvSpPr>
          <p:spPr>
            <a:xfrm flipH="1">
              <a:off x="0" y="0"/>
              <a:ext cx="1588705" cy="1443736"/>
            </a:xfrm>
            <a:custGeom>
              <a:avLst/>
              <a:gdLst/>
              <a:ahLst/>
              <a:cxnLst/>
              <a:rect l="l" t="t" r="r" b="b"/>
              <a:pathLst>
                <a:path w="1588705" h="1443736">
                  <a:moveTo>
                    <a:pt x="1588705" y="0"/>
                  </a:moveTo>
                  <a:lnTo>
                    <a:pt x="0" y="0"/>
                  </a:lnTo>
                  <a:lnTo>
                    <a:pt x="0" y="1443736"/>
                  </a:lnTo>
                  <a:lnTo>
                    <a:pt x="1588705" y="1443736"/>
                  </a:lnTo>
                  <a:lnTo>
                    <a:pt x="158870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9" name="Freeform 9"/>
            <p:cNvSpPr/>
            <p:nvPr/>
          </p:nvSpPr>
          <p:spPr>
            <a:xfrm flipH="1">
              <a:off x="0" y="0"/>
              <a:ext cx="1588705" cy="1443736"/>
            </a:xfrm>
            <a:custGeom>
              <a:avLst/>
              <a:gdLst/>
              <a:ahLst/>
              <a:cxnLst/>
              <a:rect l="l" t="t" r="r" b="b"/>
              <a:pathLst>
                <a:path w="1588705" h="1443736">
                  <a:moveTo>
                    <a:pt x="1588705" y="0"/>
                  </a:moveTo>
                  <a:lnTo>
                    <a:pt x="0" y="0"/>
                  </a:lnTo>
                  <a:lnTo>
                    <a:pt x="0" y="1443736"/>
                  </a:lnTo>
                  <a:lnTo>
                    <a:pt x="1588705" y="1443736"/>
                  </a:lnTo>
                  <a:lnTo>
                    <a:pt x="158870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grpSp>
      <p:sp>
        <p:nvSpPr>
          <p:cNvPr id="10" name="Freeform 10"/>
          <p:cNvSpPr/>
          <p:nvPr/>
        </p:nvSpPr>
        <p:spPr>
          <a:xfrm>
            <a:off x="3679885" y="2972578"/>
            <a:ext cx="2393829" cy="431291"/>
          </a:xfrm>
          <a:custGeom>
            <a:avLst/>
            <a:gdLst/>
            <a:ahLst/>
            <a:cxnLst/>
            <a:rect l="l" t="t" r="r" b="b"/>
            <a:pathLst>
              <a:path w="1519858" h="263927">
                <a:moveTo>
                  <a:pt x="0" y="0"/>
                </a:moveTo>
                <a:lnTo>
                  <a:pt x="1519857" y="0"/>
                </a:lnTo>
                <a:lnTo>
                  <a:pt x="1519857" y="263927"/>
                </a:lnTo>
                <a:lnTo>
                  <a:pt x="0" y="263927"/>
                </a:lnTo>
                <a:lnTo>
                  <a:pt x="0" y="0"/>
                </a:lnTo>
                <a:close/>
              </a:path>
            </a:pathLst>
          </a:custGeom>
          <a:blipFill>
            <a:blip r:embed="rId8"/>
            <a:stretch>
              <a:fillRect/>
            </a:stretch>
          </a:blipFill>
        </p:spPr>
        <p:txBody>
          <a:bodyPr/>
          <a:lstStyle/>
          <a:p>
            <a:endParaRPr lang="tr-TR"/>
          </a:p>
        </p:txBody>
      </p:sp>
      <p:sp>
        <p:nvSpPr>
          <p:cNvPr id="11" name="TextBox 11"/>
          <p:cNvSpPr txBox="1"/>
          <p:nvPr/>
        </p:nvSpPr>
        <p:spPr>
          <a:xfrm>
            <a:off x="1050470" y="3662470"/>
            <a:ext cx="7652661" cy="1624816"/>
          </a:xfrm>
          <a:prstGeom prst="rect">
            <a:avLst/>
          </a:prstGeom>
        </p:spPr>
        <p:txBody>
          <a:bodyPr lIns="0" tIns="0" rIns="0" bIns="0" rtlCol="0" anchor="t">
            <a:spAutoFit/>
          </a:bodyPr>
          <a:lstStyle/>
          <a:p>
            <a:pPr algn="ctr">
              <a:lnSpc>
                <a:spcPts val="13343"/>
              </a:lnSpc>
              <a:spcBef>
                <a:spcPct val="0"/>
              </a:spcBef>
            </a:pPr>
            <a:r>
              <a:rPr lang="en-US" sz="9530" b="1">
                <a:solidFill>
                  <a:srgbClr val="FFFFFF"/>
                </a:solidFill>
                <a:latin typeface="Montserrat Semi-Bold"/>
                <a:ea typeface="Montserrat Semi-Bold"/>
                <a:cs typeface="Montserrat Semi-Bold"/>
                <a:sym typeface="Montserrat Semi-Bold"/>
              </a:rPr>
              <a:t>EreCorp</a:t>
            </a:r>
          </a:p>
        </p:txBody>
      </p:sp>
      <p:sp>
        <p:nvSpPr>
          <p:cNvPr id="12" name="TextBox 12"/>
          <p:cNvSpPr txBox="1"/>
          <p:nvPr/>
        </p:nvSpPr>
        <p:spPr>
          <a:xfrm>
            <a:off x="997722" y="5337832"/>
            <a:ext cx="7652661" cy="226962"/>
          </a:xfrm>
          <a:prstGeom prst="rect">
            <a:avLst/>
          </a:prstGeom>
        </p:spPr>
        <p:txBody>
          <a:bodyPr lIns="0" tIns="0" rIns="0" bIns="0" rtlCol="0" anchor="t">
            <a:spAutoFit/>
          </a:bodyPr>
          <a:lstStyle/>
          <a:p>
            <a:pPr algn="ctr">
              <a:lnSpc>
                <a:spcPts val="1874"/>
              </a:lnSpc>
              <a:spcBef>
                <a:spcPct val="0"/>
              </a:spcBef>
            </a:pPr>
            <a:r>
              <a:rPr lang="en-US" sz="1338" spc="156">
                <a:solidFill>
                  <a:srgbClr val="F9A727"/>
                </a:solidFill>
                <a:latin typeface="Lato"/>
                <a:ea typeface="Lato"/>
                <a:cs typeface="Lato"/>
                <a:sym typeface="Lato"/>
              </a:rPr>
              <a:t>ERESENSE ŞANTIYE AKARYAKIT OTOMASYONU</a:t>
            </a:r>
          </a:p>
        </p:txBody>
      </p:sp>
      <p:grpSp>
        <p:nvGrpSpPr>
          <p:cNvPr id="15" name="Group 15"/>
          <p:cNvGrpSpPr/>
          <p:nvPr/>
        </p:nvGrpSpPr>
        <p:grpSpPr>
          <a:xfrm>
            <a:off x="6439183" y="2574798"/>
            <a:ext cx="1191529" cy="1082802"/>
            <a:chOff x="0" y="0"/>
            <a:chExt cx="1588705" cy="1443736"/>
          </a:xfrm>
        </p:grpSpPr>
        <p:sp>
          <p:nvSpPr>
            <p:cNvPr id="16" name="Freeform 16"/>
            <p:cNvSpPr/>
            <p:nvPr/>
          </p:nvSpPr>
          <p:spPr>
            <a:xfrm flipH="1">
              <a:off x="0" y="0"/>
              <a:ext cx="1588705" cy="1443736"/>
            </a:xfrm>
            <a:custGeom>
              <a:avLst/>
              <a:gdLst/>
              <a:ahLst/>
              <a:cxnLst/>
              <a:rect l="l" t="t" r="r" b="b"/>
              <a:pathLst>
                <a:path w="1588705" h="1443736">
                  <a:moveTo>
                    <a:pt x="1588705" y="0"/>
                  </a:moveTo>
                  <a:lnTo>
                    <a:pt x="0" y="0"/>
                  </a:lnTo>
                  <a:lnTo>
                    <a:pt x="0" y="1443736"/>
                  </a:lnTo>
                  <a:lnTo>
                    <a:pt x="1588705" y="1443736"/>
                  </a:lnTo>
                  <a:lnTo>
                    <a:pt x="158870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7" name="Freeform 17"/>
            <p:cNvSpPr/>
            <p:nvPr/>
          </p:nvSpPr>
          <p:spPr>
            <a:xfrm flipH="1">
              <a:off x="0" y="0"/>
              <a:ext cx="1588705" cy="1443736"/>
            </a:xfrm>
            <a:custGeom>
              <a:avLst/>
              <a:gdLst/>
              <a:ahLst/>
              <a:cxnLst/>
              <a:rect l="l" t="t" r="r" b="b"/>
              <a:pathLst>
                <a:path w="1588705" h="1443736">
                  <a:moveTo>
                    <a:pt x="1588705" y="0"/>
                  </a:moveTo>
                  <a:lnTo>
                    <a:pt x="0" y="0"/>
                  </a:lnTo>
                  <a:lnTo>
                    <a:pt x="0" y="1443736"/>
                  </a:lnTo>
                  <a:lnTo>
                    <a:pt x="1588705" y="1443736"/>
                  </a:lnTo>
                  <a:lnTo>
                    <a:pt x="158870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8" name="Freeform 18"/>
            <p:cNvSpPr/>
            <p:nvPr/>
          </p:nvSpPr>
          <p:spPr>
            <a:xfrm flipH="1">
              <a:off x="0" y="0"/>
              <a:ext cx="1588705" cy="1443736"/>
            </a:xfrm>
            <a:custGeom>
              <a:avLst/>
              <a:gdLst/>
              <a:ahLst/>
              <a:cxnLst/>
              <a:rect l="l" t="t" r="r" b="b"/>
              <a:pathLst>
                <a:path w="1588705" h="1443736">
                  <a:moveTo>
                    <a:pt x="1588705" y="0"/>
                  </a:moveTo>
                  <a:lnTo>
                    <a:pt x="0" y="0"/>
                  </a:lnTo>
                  <a:lnTo>
                    <a:pt x="0" y="1443736"/>
                  </a:lnTo>
                  <a:lnTo>
                    <a:pt x="1588705" y="1443736"/>
                  </a:lnTo>
                  <a:lnTo>
                    <a:pt x="158870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7310"/>
            <a:ext cx="3916726" cy="7315200"/>
          </a:xfrm>
          <a:prstGeom prst="rect">
            <a:avLst/>
          </a:prstGeom>
          <a:solidFill>
            <a:srgbClr val="00385C"/>
          </a:solidFill>
        </p:spPr>
        <p:txBody>
          <a:bodyPr/>
          <a:lstStyle/>
          <a:p>
            <a:endParaRPr lang="tr-TR"/>
          </a:p>
        </p:txBody>
      </p:sp>
      <p:sp>
        <p:nvSpPr>
          <p:cNvPr id="3" name="Freeform 3"/>
          <p:cNvSpPr/>
          <p:nvPr/>
        </p:nvSpPr>
        <p:spPr>
          <a:xfrm>
            <a:off x="1497427" y="3805703"/>
            <a:ext cx="668804" cy="607776"/>
          </a:xfrm>
          <a:custGeom>
            <a:avLst/>
            <a:gdLst/>
            <a:ahLst/>
            <a:cxnLst/>
            <a:rect l="l" t="t" r="r" b="b"/>
            <a:pathLst>
              <a:path w="668804" h="607776">
                <a:moveTo>
                  <a:pt x="0" y="0"/>
                </a:moveTo>
                <a:lnTo>
                  <a:pt x="668804" y="0"/>
                </a:lnTo>
                <a:lnTo>
                  <a:pt x="668804" y="607776"/>
                </a:lnTo>
                <a:lnTo>
                  <a:pt x="0" y="607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1601361" y="1662908"/>
            <a:ext cx="460936" cy="115234"/>
          </a:xfrm>
          <a:custGeom>
            <a:avLst/>
            <a:gdLst/>
            <a:ahLst/>
            <a:cxnLst/>
            <a:rect l="l" t="t" r="r" b="b"/>
            <a:pathLst>
              <a:path w="460936" h="115234">
                <a:moveTo>
                  <a:pt x="0" y="0"/>
                </a:moveTo>
                <a:lnTo>
                  <a:pt x="460936" y="0"/>
                </a:lnTo>
                <a:lnTo>
                  <a:pt x="460936" y="115234"/>
                </a:lnTo>
                <a:lnTo>
                  <a:pt x="0" y="1152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5" name="Freeform 5"/>
          <p:cNvSpPr/>
          <p:nvPr/>
        </p:nvSpPr>
        <p:spPr>
          <a:xfrm>
            <a:off x="4452050" y="453880"/>
            <a:ext cx="4799806" cy="3561147"/>
          </a:xfrm>
          <a:custGeom>
            <a:avLst/>
            <a:gdLst/>
            <a:ahLst/>
            <a:cxnLst/>
            <a:rect l="l" t="t" r="r" b="b"/>
            <a:pathLst>
              <a:path w="4799806" h="3561147">
                <a:moveTo>
                  <a:pt x="0" y="0"/>
                </a:moveTo>
                <a:lnTo>
                  <a:pt x="4799806" y="0"/>
                </a:lnTo>
                <a:lnTo>
                  <a:pt x="4799806" y="3561147"/>
                </a:lnTo>
                <a:lnTo>
                  <a:pt x="0" y="3561147"/>
                </a:lnTo>
                <a:lnTo>
                  <a:pt x="0" y="0"/>
                </a:lnTo>
                <a:close/>
              </a:path>
            </a:pathLst>
          </a:custGeom>
          <a:blipFill>
            <a:blip r:embed="rId7"/>
            <a:stretch>
              <a:fillRect/>
            </a:stretch>
          </a:blipFill>
        </p:spPr>
        <p:txBody>
          <a:bodyPr/>
          <a:lstStyle/>
          <a:p>
            <a:endParaRPr lang="tr-TR"/>
          </a:p>
        </p:txBody>
      </p:sp>
      <p:sp>
        <p:nvSpPr>
          <p:cNvPr id="6" name="Freeform 6"/>
          <p:cNvSpPr/>
          <p:nvPr/>
        </p:nvSpPr>
        <p:spPr>
          <a:xfrm>
            <a:off x="7621103" y="4910868"/>
            <a:ext cx="812018" cy="719651"/>
          </a:xfrm>
          <a:custGeom>
            <a:avLst/>
            <a:gdLst/>
            <a:ahLst/>
            <a:cxnLst/>
            <a:rect l="l" t="t" r="r" b="b"/>
            <a:pathLst>
              <a:path w="812018" h="719651">
                <a:moveTo>
                  <a:pt x="0" y="0"/>
                </a:moveTo>
                <a:lnTo>
                  <a:pt x="812018" y="0"/>
                </a:lnTo>
                <a:lnTo>
                  <a:pt x="812018" y="719651"/>
                </a:lnTo>
                <a:lnTo>
                  <a:pt x="0" y="7196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7" name="Freeform 7"/>
          <p:cNvSpPr/>
          <p:nvPr/>
        </p:nvSpPr>
        <p:spPr>
          <a:xfrm>
            <a:off x="5194364" y="4854642"/>
            <a:ext cx="795172" cy="795172"/>
          </a:xfrm>
          <a:custGeom>
            <a:avLst/>
            <a:gdLst/>
            <a:ahLst/>
            <a:cxnLst/>
            <a:rect l="l" t="t" r="r" b="b"/>
            <a:pathLst>
              <a:path w="795172" h="795172">
                <a:moveTo>
                  <a:pt x="0" y="0"/>
                </a:moveTo>
                <a:lnTo>
                  <a:pt x="795171" y="0"/>
                </a:lnTo>
                <a:lnTo>
                  <a:pt x="795171" y="795171"/>
                </a:lnTo>
                <a:lnTo>
                  <a:pt x="0" y="7951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8" name="TextBox 8"/>
          <p:cNvSpPr txBox="1"/>
          <p:nvPr/>
        </p:nvSpPr>
        <p:spPr>
          <a:xfrm>
            <a:off x="433028" y="277214"/>
            <a:ext cx="3001585" cy="1214289"/>
          </a:xfrm>
          <a:prstGeom prst="rect">
            <a:avLst/>
          </a:prstGeom>
        </p:spPr>
        <p:txBody>
          <a:bodyPr lIns="0" tIns="0" rIns="0" bIns="0" rtlCol="0" anchor="t">
            <a:spAutoFit/>
          </a:bodyPr>
          <a:lstStyle/>
          <a:p>
            <a:pPr algn="ctr">
              <a:lnSpc>
                <a:spcPts val="4778"/>
              </a:lnSpc>
            </a:pPr>
            <a:r>
              <a:rPr lang="en-US" sz="4266" b="1">
                <a:solidFill>
                  <a:srgbClr val="FFFFFF"/>
                </a:solidFill>
                <a:latin typeface="Montserrat Semi-Bold"/>
                <a:ea typeface="Montserrat Semi-Bold"/>
                <a:cs typeface="Montserrat Semi-Bold"/>
                <a:sym typeface="Montserrat Semi-Bold"/>
              </a:rPr>
              <a:t>Gün Sonu Raporu</a:t>
            </a:r>
          </a:p>
        </p:txBody>
      </p:sp>
      <p:sp>
        <p:nvSpPr>
          <p:cNvPr id="9" name="TextBox 9"/>
          <p:cNvSpPr txBox="1"/>
          <p:nvPr/>
        </p:nvSpPr>
        <p:spPr>
          <a:xfrm>
            <a:off x="521172" y="2320417"/>
            <a:ext cx="2874381" cy="1337183"/>
          </a:xfrm>
          <a:prstGeom prst="rect">
            <a:avLst/>
          </a:prstGeom>
        </p:spPr>
        <p:txBody>
          <a:bodyPr lIns="0" tIns="0" rIns="0" bIns="0" rtlCol="0" anchor="t">
            <a:spAutoFit/>
          </a:bodyPr>
          <a:lstStyle/>
          <a:p>
            <a:pPr algn="ctr">
              <a:lnSpc>
                <a:spcPts val="1791"/>
              </a:lnSpc>
            </a:pPr>
            <a:r>
              <a:rPr lang="en-US" sz="1280" spc="149">
                <a:solidFill>
                  <a:srgbClr val="FFFFFF"/>
                </a:solidFill>
                <a:latin typeface="Lato"/>
                <a:ea typeface="Lato"/>
                <a:cs typeface="Lato"/>
                <a:sym typeface="Lato"/>
              </a:rPr>
              <a:t>Gün sonunda veya seçtiğiniz herhangi bir zaman aralığında verilen yakıtlar yazar kasa sistemlerindeki gün sonuna benzer bir yapıda basılır. </a:t>
            </a:r>
          </a:p>
          <a:p>
            <a:pPr algn="ctr">
              <a:lnSpc>
                <a:spcPts val="1791"/>
              </a:lnSpc>
              <a:spcBef>
                <a:spcPct val="0"/>
              </a:spcBef>
            </a:pPr>
            <a:endParaRPr lang="en-US" sz="1280" spc="149">
              <a:solidFill>
                <a:srgbClr val="FFFFFF"/>
              </a:solidFill>
              <a:latin typeface="Lato"/>
              <a:ea typeface="Lato"/>
              <a:cs typeface="Lato"/>
              <a:sym typeface="Lato"/>
            </a:endParaRPr>
          </a:p>
        </p:txBody>
      </p:sp>
      <p:sp>
        <p:nvSpPr>
          <p:cNvPr id="10" name="TextBox 10"/>
          <p:cNvSpPr txBox="1"/>
          <p:nvPr/>
        </p:nvSpPr>
        <p:spPr>
          <a:xfrm>
            <a:off x="6933881" y="6178173"/>
            <a:ext cx="2399903" cy="1119717"/>
          </a:xfrm>
          <a:prstGeom prst="rect">
            <a:avLst/>
          </a:prstGeom>
        </p:spPr>
        <p:txBody>
          <a:bodyPr lIns="0" tIns="0" rIns="0" bIns="0" rtlCol="0" anchor="t">
            <a:spAutoFit/>
          </a:bodyPr>
          <a:lstStyle/>
          <a:p>
            <a:pPr algn="ctr">
              <a:lnSpc>
                <a:spcPts val="1493"/>
              </a:lnSpc>
            </a:pPr>
            <a:r>
              <a:rPr lang="en-US" sz="1066" spc="124">
                <a:solidFill>
                  <a:srgbClr val="2B2B2B"/>
                </a:solidFill>
                <a:latin typeface="Lato"/>
                <a:ea typeface="Lato"/>
                <a:cs typeface="Lato"/>
                <a:sym typeface="Lato"/>
              </a:rPr>
              <a:t>Seçtiğiniz tarih aralığında yakıt veriliş tarihleri, araç isimleri, verilen litreler, araç km değerleri ile yakıt verenlerin sicil numaraları gösterilir. </a:t>
            </a:r>
          </a:p>
          <a:p>
            <a:pPr algn="ctr">
              <a:lnSpc>
                <a:spcPts val="1493"/>
              </a:lnSpc>
              <a:spcBef>
                <a:spcPct val="0"/>
              </a:spcBef>
            </a:pPr>
            <a:endParaRPr lang="en-US" sz="1066" spc="124">
              <a:solidFill>
                <a:srgbClr val="2B2B2B"/>
              </a:solidFill>
              <a:latin typeface="Lato"/>
              <a:ea typeface="Lato"/>
              <a:cs typeface="Lato"/>
              <a:sym typeface="Lato"/>
            </a:endParaRPr>
          </a:p>
        </p:txBody>
      </p:sp>
      <p:sp>
        <p:nvSpPr>
          <p:cNvPr id="11" name="TextBox 11"/>
          <p:cNvSpPr txBox="1"/>
          <p:nvPr/>
        </p:nvSpPr>
        <p:spPr>
          <a:xfrm>
            <a:off x="4452050" y="6145620"/>
            <a:ext cx="2279798" cy="931757"/>
          </a:xfrm>
          <a:prstGeom prst="rect">
            <a:avLst/>
          </a:prstGeom>
        </p:spPr>
        <p:txBody>
          <a:bodyPr lIns="0" tIns="0" rIns="0" bIns="0" rtlCol="0" anchor="t">
            <a:spAutoFit/>
          </a:bodyPr>
          <a:lstStyle/>
          <a:p>
            <a:pPr algn="ctr">
              <a:lnSpc>
                <a:spcPts val="1493"/>
              </a:lnSpc>
            </a:pPr>
            <a:r>
              <a:rPr lang="en-US" sz="1066" spc="124">
                <a:solidFill>
                  <a:srgbClr val="2B2B2B"/>
                </a:solidFill>
                <a:latin typeface="Lato"/>
                <a:ea typeface="Lato"/>
                <a:cs typeface="Lato"/>
                <a:sym typeface="Lato"/>
              </a:rPr>
              <a:t>Fişin altında seçilen zaman aralığına ait toplam ikmal sayısı ve miktarı ek olarak verilir. </a:t>
            </a:r>
          </a:p>
          <a:p>
            <a:pPr algn="ctr">
              <a:lnSpc>
                <a:spcPts val="1493"/>
              </a:lnSpc>
              <a:spcBef>
                <a:spcPct val="0"/>
              </a:spcBef>
            </a:pPr>
            <a:endParaRPr lang="en-US" sz="1066" spc="124">
              <a:solidFill>
                <a:srgbClr val="2B2B2B"/>
              </a:solidFill>
              <a:latin typeface="Lato"/>
              <a:ea typeface="Lato"/>
              <a:cs typeface="Lato"/>
              <a:sym typeface="Lato"/>
            </a:endParaRPr>
          </a:p>
        </p:txBody>
      </p:sp>
      <p:sp>
        <p:nvSpPr>
          <p:cNvPr id="12" name="TextBox 12"/>
          <p:cNvSpPr txBox="1"/>
          <p:nvPr/>
        </p:nvSpPr>
        <p:spPr>
          <a:xfrm>
            <a:off x="6933881" y="5848914"/>
            <a:ext cx="2279798" cy="210058"/>
          </a:xfrm>
          <a:prstGeom prst="rect">
            <a:avLst/>
          </a:prstGeom>
        </p:spPr>
        <p:txBody>
          <a:bodyPr lIns="0" tIns="0" rIns="0" bIns="0" rtlCol="0" anchor="t">
            <a:spAutoFit/>
          </a:bodyPr>
          <a:lstStyle/>
          <a:p>
            <a:pPr algn="ctr">
              <a:lnSpc>
                <a:spcPts val="1791"/>
              </a:lnSpc>
              <a:spcBef>
                <a:spcPct val="0"/>
              </a:spcBef>
            </a:pPr>
            <a:r>
              <a:rPr lang="en-US" sz="1280" b="1">
                <a:solidFill>
                  <a:srgbClr val="00385C"/>
                </a:solidFill>
                <a:latin typeface="Montserrat Semi-Bold"/>
                <a:ea typeface="Montserrat Semi-Bold"/>
                <a:cs typeface="Montserrat Semi-Bold"/>
                <a:sym typeface="Montserrat Semi-Bold"/>
              </a:rPr>
              <a:t>YAKIT ÖZETLERI </a:t>
            </a:r>
          </a:p>
        </p:txBody>
      </p:sp>
      <p:sp>
        <p:nvSpPr>
          <p:cNvPr id="13" name="TextBox 13"/>
          <p:cNvSpPr txBox="1"/>
          <p:nvPr/>
        </p:nvSpPr>
        <p:spPr>
          <a:xfrm>
            <a:off x="4452050" y="5792688"/>
            <a:ext cx="2279798" cy="210058"/>
          </a:xfrm>
          <a:prstGeom prst="rect">
            <a:avLst/>
          </a:prstGeom>
        </p:spPr>
        <p:txBody>
          <a:bodyPr lIns="0" tIns="0" rIns="0" bIns="0" rtlCol="0" anchor="t">
            <a:spAutoFit/>
          </a:bodyPr>
          <a:lstStyle/>
          <a:p>
            <a:pPr algn="ctr">
              <a:lnSpc>
                <a:spcPts val="1791"/>
              </a:lnSpc>
              <a:spcBef>
                <a:spcPct val="0"/>
              </a:spcBef>
            </a:pPr>
            <a:r>
              <a:rPr lang="en-US" sz="1280" b="1">
                <a:solidFill>
                  <a:srgbClr val="00385C"/>
                </a:solidFill>
                <a:latin typeface="Montserrat Semi-Bold"/>
                <a:ea typeface="Montserrat Semi-Bold"/>
                <a:cs typeface="Montserrat Semi-Bold"/>
                <a:sym typeface="Montserrat Semi-Bold"/>
              </a:rPr>
              <a:t>ZAMAN ARALIĞI SEÇIMI</a:t>
            </a:r>
          </a:p>
        </p:txBody>
      </p:sp>
      <p:sp>
        <p:nvSpPr>
          <p:cNvPr id="16" name="Freeform 16"/>
          <p:cNvSpPr/>
          <p:nvPr/>
        </p:nvSpPr>
        <p:spPr>
          <a:xfrm>
            <a:off x="6621485" y="4298245"/>
            <a:ext cx="460936" cy="115234"/>
          </a:xfrm>
          <a:custGeom>
            <a:avLst/>
            <a:gdLst/>
            <a:ahLst/>
            <a:cxnLst/>
            <a:rect l="l" t="t" r="r" b="b"/>
            <a:pathLst>
              <a:path w="460936" h="115234">
                <a:moveTo>
                  <a:pt x="0" y="0"/>
                </a:moveTo>
                <a:lnTo>
                  <a:pt x="460937" y="0"/>
                </a:lnTo>
                <a:lnTo>
                  <a:pt x="460937" y="115234"/>
                </a:lnTo>
                <a:lnTo>
                  <a:pt x="0" y="1152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11440" y="0"/>
            <a:ext cx="7344594" cy="7324183"/>
          </a:xfrm>
          <a:custGeom>
            <a:avLst/>
            <a:gdLst/>
            <a:ahLst/>
            <a:cxnLst/>
            <a:rect l="l" t="t" r="r" b="b"/>
            <a:pathLst>
              <a:path w="7344594" h="7324183">
                <a:moveTo>
                  <a:pt x="0" y="0"/>
                </a:moveTo>
                <a:lnTo>
                  <a:pt x="7344594" y="0"/>
                </a:lnTo>
                <a:lnTo>
                  <a:pt x="7344594" y="7324183"/>
                </a:lnTo>
                <a:lnTo>
                  <a:pt x="0" y="73241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3" name="Freeform 3"/>
          <p:cNvSpPr/>
          <p:nvPr/>
        </p:nvSpPr>
        <p:spPr>
          <a:xfrm>
            <a:off x="270279" y="3207701"/>
            <a:ext cx="5039360" cy="3781061"/>
          </a:xfrm>
          <a:custGeom>
            <a:avLst/>
            <a:gdLst/>
            <a:ahLst/>
            <a:cxnLst/>
            <a:rect l="l" t="t" r="r" b="b"/>
            <a:pathLst>
              <a:path w="5039360" h="3781061">
                <a:moveTo>
                  <a:pt x="0" y="0"/>
                </a:moveTo>
                <a:lnTo>
                  <a:pt x="5039360" y="0"/>
                </a:lnTo>
                <a:lnTo>
                  <a:pt x="5039360" y="3781061"/>
                </a:lnTo>
                <a:lnTo>
                  <a:pt x="0" y="3781061"/>
                </a:lnTo>
                <a:lnTo>
                  <a:pt x="0" y="0"/>
                </a:lnTo>
                <a:close/>
              </a:path>
            </a:pathLst>
          </a:custGeom>
          <a:blipFill>
            <a:blip r:embed="rId5"/>
            <a:stretch>
              <a:fillRect l="-30599" r="-30599"/>
            </a:stretch>
          </a:blipFill>
        </p:spPr>
        <p:txBody>
          <a:bodyPr/>
          <a:lstStyle/>
          <a:p>
            <a:endParaRPr lang="tr-TR"/>
          </a:p>
        </p:txBody>
      </p:sp>
      <p:sp>
        <p:nvSpPr>
          <p:cNvPr id="4" name="Freeform 4"/>
          <p:cNvSpPr/>
          <p:nvPr/>
        </p:nvSpPr>
        <p:spPr>
          <a:xfrm rot="5400000">
            <a:off x="4140295" y="182880"/>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grpSp>
        <p:nvGrpSpPr>
          <p:cNvPr id="5" name="Group 5"/>
          <p:cNvGrpSpPr/>
          <p:nvPr/>
        </p:nvGrpSpPr>
        <p:grpSpPr>
          <a:xfrm>
            <a:off x="7622554" y="6784705"/>
            <a:ext cx="1974558" cy="380219"/>
            <a:chOff x="0" y="0"/>
            <a:chExt cx="2632744" cy="506959"/>
          </a:xfrm>
        </p:grpSpPr>
        <p:grpSp>
          <p:nvGrpSpPr>
            <p:cNvPr id="6" name="Group 6"/>
            <p:cNvGrpSpPr/>
            <p:nvPr/>
          </p:nvGrpSpPr>
          <p:grpSpPr>
            <a:xfrm>
              <a:off x="0" y="0"/>
              <a:ext cx="1064785" cy="506959"/>
              <a:chOff x="0" y="0"/>
              <a:chExt cx="13398500" cy="6379210"/>
            </a:xfrm>
          </p:grpSpPr>
          <p:sp>
            <p:nvSpPr>
              <p:cNvPr id="7" name="Freeform 7"/>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tr-TR"/>
              </a:p>
            </p:txBody>
          </p:sp>
        </p:grpSp>
        <p:grpSp>
          <p:nvGrpSpPr>
            <p:cNvPr id="8" name="Group 8"/>
            <p:cNvGrpSpPr/>
            <p:nvPr/>
          </p:nvGrpSpPr>
          <p:grpSpPr>
            <a:xfrm>
              <a:off x="783979" y="0"/>
              <a:ext cx="1064785" cy="506959"/>
              <a:chOff x="0" y="0"/>
              <a:chExt cx="13398500" cy="6379210"/>
            </a:xfrm>
          </p:grpSpPr>
          <p:sp>
            <p:nvSpPr>
              <p:cNvPr id="9" name="Freeform 9"/>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tr-TR"/>
              </a:p>
            </p:txBody>
          </p:sp>
        </p:grpSp>
        <p:grpSp>
          <p:nvGrpSpPr>
            <p:cNvPr id="10" name="Group 10"/>
            <p:cNvGrpSpPr/>
            <p:nvPr/>
          </p:nvGrpSpPr>
          <p:grpSpPr>
            <a:xfrm>
              <a:off x="1567959" y="0"/>
              <a:ext cx="1064785" cy="506959"/>
              <a:chOff x="0" y="0"/>
              <a:chExt cx="13398500" cy="6379210"/>
            </a:xfrm>
          </p:grpSpPr>
          <p:sp>
            <p:nvSpPr>
              <p:cNvPr id="11" name="Freeform 11"/>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tr-TR"/>
              </a:p>
            </p:txBody>
          </p:sp>
        </p:grpSp>
      </p:grpSp>
      <p:sp>
        <p:nvSpPr>
          <p:cNvPr id="12" name="AutoShape 12"/>
          <p:cNvSpPr/>
          <p:nvPr/>
        </p:nvSpPr>
        <p:spPr>
          <a:xfrm>
            <a:off x="483695" y="2745080"/>
            <a:ext cx="991280" cy="0"/>
          </a:xfrm>
          <a:prstGeom prst="line">
            <a:avLst/>
          </a:prstGeom>
          <a:ln w="38100" cap="rnd">
            <a:solidFill>
              <a:srgbClr val="F9A727"/>
            </a:solidFill>
            <a:prstDash val="solid"/>
            <a:headEnd type="none" w="sm" len="sm"/>
            <a:tailEnd type="none" w="sm" len="sm"/>
          </a:ln>
        </p:spPr>
        <p:txBody>
          <a:bodyPr/>
          <a:lstStyle/>
          <a:p>
            <a:endParaRPr lang="tr-TR"/>
          </a:p>
        </p:txBody>
      </p:sp>
      <p:grpSp>
        <p:nvGrpSpPr>
          <p:cNvPr id="13" name="Group 13"/>
          <p:cNvGrpSpPr/>
          <p:nvPr/>
        </p:nvGrpSpPr>
        <p:grpSpPr>
          <a:xfrm>
            <a:off x="5471168" y="589370"/>
            <a:ext cx="494901" cy="49490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15" name="TextBox 15"/>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16" name="Freeform 16"/>
          <p:cNvSpPr/>
          <p:nvPr/>
        </p:nvSpPr>
        <p:spPr>
          <a:xfrm>
            <a:off x="5448182" y="589370"/>
            <a:ext cx="540874" cy="540874"/>
          </a:xfrm>
          <a:custGeom>
            <a:avLst/>
            <a:gdLst/>
            <a:ahLst/>
            <a:cxnLst/>
            <a:rect l="l" t="t" r="r" b="b"/>
            <a:pathLst>
              <a:path w="540874" h="540874">
                <a:moveTo>
                  <a:pt x="0" y="0"/>
                </a:moveTo>
                <a:lnTo>
                  <a:pt x="540874" y="0"/>
                </a:lnTo>
                <a:lnTo>
                  <a:pt x="540874" y="540874"/>
                </a:lnTo>
                <a:lnTo>
                  <a:pt x="0" y="540874"/>
                </a:lnTo>
                <a:lnTo>
                  <a:pt x="0" y="0"/>
                </a:lnTo>
                <a:close/>
              </a:path>
            </a:pathLst>
          </a:custGeom>
          <a:blipFill>
            <a:blip r:embed="rId8"/>
            <a:stretch>
              <a:fillRect/>
            </a:stretch>
          </a:blipFill>
        </p:spPr>
        <p:txBody>
          <a:bodyPr/>
          <a:lstStyle/>
          <a:p>
            <a:endParaRPr lang="tr-TR"/>
          </a:p>
        </p:txBody>
      </p:sp>
      <p:grpSp>
        <p:nvGrpSpPr>
          <p:cNvPr id="17" name="Group 17"/>
          <p:cNvGrpSpPr/>
          <p:nvPr/>
        </p:nvGrpSpPr>
        <p:grpSpPr>
          <a:xfrm>
            <a:off x="5471168" y="1190550"/>
            <a:ext cx="494901" cy="49490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19" name="TextBox 19"/>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grpSp>
        <p:nvGrpSpPr>
          <p:cNvPr id="20" name="Group 20"/>
          <p:cNvGrpSpPr/>
          <p:nvPr/>
        </p:nvGrpSpPr>
        <p:grpSpPr>
          <a:xfrm>
            <a:off x="5471168" y="1810348"/>
            <a:ext cx="494901" cy="49490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22" name="TextBox 22"/>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23" name="Freeform 23"/>
          <p:cNvSpPr/>
          <p:nvPr/>
        </p:nvSpPr>
        <p:spPr>
          <a:xfrm>
            <a:off x="5475537" y="1213537"/>
            <a:ext cx="513519" cy="513519"/>
          </a:xfrm>
          <a:custGeom>
            <a:avLst/>
            <a:gdLst/>
            <a:ahLst/>
            <a:cxnLst/>
            <a:rect l="l" t="t" r="r" b="b"/>
            <a:pathLst>
              <a:path w="513519" h="513519">
                <a:moveTo>
                  <a:pt x="0" y="0"/>
                </a:moveTo>
                <a:lnTo>
                  <a:pt x="513519" y="0"/>
                </a:lnTo>
                <a:lnTo>
                  <a:pt x="513519" y="513518"/>
                </a:lnTo>
                <a:lnTo>
                  <a:pt x="0" y="513518"/>
                </a:lnTo>
                <a:lnTo>
                  <a:pt x="0" y="0"/>
                </a:lnTo>
                <a:close/>
              </a:path>
            </a:pathLst>
          </a:custGeom>
          <a:blipFill>
            <a:blip r:embed="rId9"/>
            <a:stretch>
              <a:fillRect/>
            </a:stretch>
          </a:blipFill>
        </p:spPr>
        <p:txBody>
          <a:bodyPr/>
          <a:lstStyle/>
          <a:p>
            <a:endParaRPr lang="tr-TR"/>
          </a:p>
        </p:txBody>
      </p:sp>
      <p:grpSp>
        <p:nvGrpSpPr>
          <p:cNvPr id="24" name="Group 24"/>
          <p:cNvGrpSpPr/>
          <p:nvPr/>
        </p:nvGrpSpPr>
        <p:grpSpPr>
          <a:xfrm>
            <a:off x="5471168" y="2430390"/>
            <a:ext cx="494901" cy="49490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26" name="TextBox 26"/>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grpSp>
        <p:nvGrpSpPr>
          <p:cNvPr id="27" name="Group 27"/>
          <p:cNvGrpSpPr/>
          <p:nvPr/>
        </p:nvGrpSpPr>
        <p:grpSpPr>
          <a:xfrm>
            <a:off x="5471168" y="3031570"/>
            <a:ext cx="494901" cy="494901"/>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29" name="TextBox 29"/>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grpSp>
        <p:nvGrpSpPr>
          <p:cNvPr id="30" name="Group 30"/>
          <p:cNvGrpSpPr/>
          <p:nvPr/>
        </p:nvGrpSpPr>
        <p:grpSpPr>
          <a:xfrm>
            <a:off x="5471168" y="3651368"/>
            <a:ext cx="494901" cy="49490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32" name="TextBox 32"/>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grpSp>
        <p:nvGrpSpPr>
          <p:cNvPr id="33" name="Group 33"/>
          <p:cNvGrpSpPr/>
          <p:nvPr/>
        </p:nvGrpSpPr>
        <p:grpSpPr>
          <a:xfrm>
            <a:off x="5471168" y="4270094"/>
            <a:ext cx="494901" cy="494901"/>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35" name="TextBox 35"/>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grpSp>
        <p:nvGrpSpPr>
          <p:cNvPr id="36" name="Group 36"/>
          <p:cNvGrpSpPr/>
          <p:nvPr/>
        </p:nvGrpSpPr>
        <p:grpSpPr>
          <a:xfrm>
            <a:off x="5471168" y="4869771"/>
            <a:ext cx="494901" cy="494901"/>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38" name="TextBox 38"/>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grpSp>
        <p:nvGrpSpPr>
          <p:cNvPr id="39" name="Group 39"/>
          <p:cNvGrpSpPr/>
          <p:nvPr/>
        </p:nvGrpSpPr>
        <p:grpSpPr>
          <a:xfrm>
            <a:off x="5471168" y="5475256"/>
            <a:ext cx="494901" cy="494901"/>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41" name="TextBox 41"/>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grpSp>
        <p:nvGrpSpPr>
          <p:cNvPr id="42" name="Group 42"/>
          <p:cNvGrpSpPr/>
          <p:nvPr/>
        </p:nvGrpSpPr>
        <p:grpSpPr>
          <a:xfrm>
            <a:off x="5471168" y="6084457"/>
            <a:ext cx="494901" cy="494901"/>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44" name="TextBox 44"/>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45" name="Freeform 45"/>
          <p:cNvSpPr/>
          <p:nvPr/>
        </p:nvSpPr>
        <p:spPr>
          <a:xfrm>
            <a:off x="5437862" y="1784205"/>
            <a:ext cx="588869" cy="588869"/>
          </a:xfrm>
          <a:custGeom>
            <a:avLst/>
            <a:gdLst/>
            <a:ahLst/>
            <a:cxnLst/>
            <a:rect l="l" t="t" r="r" b="b"/>
            <a:pathLst>
              <a:path w="588869" h="588869">
                <a:moveTo>
                  <a:pt x="0" y="0"/>
                </a:moveTo>
                <a:lnTo>
                  <a:pt x="588869" y="0"/>
                </a:lnTo>
                <a:lnTo>
                  <a:pt x="588869" y="588870"/>
                </a:lnTo>
                <a:lnTo>
                  <a:pt x="0" y="588870"/>
                </a:lnTo>
                <a:lnTo>
                  <a:pt x="0" y="0"/>
                </a:lnTo>
                <a:close/>
              </a:path>
            </a:pathLst>
          </a:custGeom>
          <a:blipFill>
            <a:blip r:embed="rId10"/>
            <a:stretch>
              <a:fillRect/>
            </a:stretch>
          </a:blipFill>
        </p:spPr>
        <p:txBody>
          <a:bodyPr/>
          <a:lstStyle/>
          <a:p>
            <a:endParaRPr lang="tr-TR"/>
          </a:p>
        </p:txBody>
      </p:sp>
      <p:sp>
        <p:nvSpPr>
          <p:cNvPr id="46" name="Freeform 46"/>
          <p:cNvSpPr/>
          <p:nvPr/>
        </p:nvSpPr>
        <p:spPr>
          <a:xfrm>
            <a:off x="5456700" y="2402244"/>
            <a:ext cx="551194" cy="551194"/>
          </a:xfrm>
          <a:custGeom>
            <a:avLst/>
            <a:gdLst/>
            <a:ahLst/>
            <a:cxnLst/>
            <a:rect l="l" t="t" r="r" b="b"/>
            <a:pathLst>
              <a:path w="551194" h="551194">
                <a:moveTo>
                  <a:pt x="0" y="0"/>
                </a:moveTo>
                <a:lnTo>
                  <a:pt x="551194" y="0"/>
                </a:lnTo>
                <a:lnTo>
                  <a:pt x="551194" y="551194"/>
                </a:lnTo>
                <a:lnTo>
                  <a:pt x="0" y="551194"/>
                </a:lnTo>
                <a:lnTo>
                  <a:pt x="0" y="0"/>
                </a:lnTo>
                <a:close/>
              </a:path>
            </a:pathLst>
          </a:custGeom>
          <a:blipFill>
            <a:blip r:embed="rId11"/>
            <a:stretch>
              <a:fillRect/>
            </a:stretch>
          </a:blipFill>
        </p:spPr>
        <p:txBody>
          <a:bodyPr/>
          <a:lstStyle/>
          <a:p>
            <a:endParaRPr lang="tr-TR"/>
          </a:p>
        </p:txBody>
      </p:sp>
      <p:sp>
        <p:nvSpPr>
          <p:cNvPr id="47" name="Freeform 47"/>
          <p:cNvSpPr/>
          <p:nvPr/>
        </p:nvSpPr>
        <p:spPr>
          <a:xfrm>
            <a:off x="5437862" y="2982013"/>
            <a:ext cx="588869" cy="588869"/>
          </a:xfrm>
          <a:custGeom>
            <a:avLst/>
            <a:gdLst/>
            <a:ahLst/>
            <a:cxnLst/>
            <a:rect l="l" t="t" r="r" b="b"/>
            <a:pathLst>
              <a:path w="588869" h="588869">
                <a:moveTo>
                  <a:pt x="0" y="0"/>
                </a:moveTo>
                <a:lnTo>
                  <a:pt x="588869" y="0"/>
                </a:lnTo>
                <a:lnTo>
                  <a:pt x="588869" y="588869"/>
                </a:lnTo>
                <a:lnTo>
                  <a:pt x="0" y="588869"/>
                </a:lnTo>
                <a:lnTo>
                  <a:pt x="0" y="0"/>
                </a:lnTo>
                <a:close/>
              </a:path>
            </a:pathLst>
          </a:custGeom>
          <a:blipFill>
            <a:blip r:embed="rId12"/>
            <a:stretch>
              <a:fillRect/>
            </a:stretch>
          </a:blipFill>
        </p:spPr>
        <p:txBody>
          <a:bodyPr/>
          <a:lstStyle/>
          <a:p>
            <a:endParaRPr lang="tr-TR"/>
          </a:p>
        </p:txBody>
      </p:sp>
      <p:sp>
        <p:nvSpPr>
          <p:cNvPr id="48" name="Freeform 48"/>
          <p:cNvSpPr/>
          <p:nvPr/>
        </p:nvSpPr>
        <p:spPr>
          <a:xfrm>
            <a:off x="5424184" y="3628032"/>
            <a:ext cx="588869" cy="588869"/>
          </a:xfrm>
          <a:custGeom>
            <a:avLst/>
            <a:gdLst/>
            <a:ahLst/>
            <a:cxnLst/>
            <a:rect l="l" t="t" r="r" b="b"/>
            <a:pathLst>
              <a:path w="588869" h="588869">
                <a:moveTo>
                  <a:pt x="0" y="0"/>
                </a:moveTo>
                <a:lnTo>
                  <a:pt x="588870" y="0"/>
                </a:lnTo>
                <a:lnTo>
                  <a:pt x="588870" y="588870"/>
                </a:lnTo>
                <a:lnTo>
                  <a:pt x="0" y="588870"/>
                </a:lnTo>
                <a:lnTo>
                  <a:pt x="0" y="0"/>
                </a:lnTo>
                <a:close/>
              </a:path>
            </a:pathLst>
          </a:custGeom>
          <a:blipFill>
            <a:blip r:embed="rId10"/>
            <a:stretch>
              <a:fillRect/>
            </a:stretch>
          </a:blipFill>
        </p:spPr>
        <p:txBody>
          <a:bodyPr/>
          <a:lstStyle/>
          <a:p>
            <a:endParaRPr lang="tr-TR"/>
          </a:p>
        </p:txBody>
      </p:sp>
      <p:sp>
        <p:nvSpPr>
          <p:cNvPr id="49" name="Freeform 49"/>
          <p:cNvSpPr/>
          <p:nvPr/>
        </p:nvSpPr>
        <p:spPr>
          <a:xfrm>
            <a:off x="5515414" y="4350252"/>
            <a:ext cx="399525" cy="321617"/>
          </a:xfrm>
          <a:custGeom>
            <a:avLst/>
            <a:gdLst/>
            <a:ahLst/>
            <a:cxnLst/>
            <a:rect l="l" t="t" r="r" b="b"/>
            <a:pathLst>
              <a:path w="399525" h="321617">
                <a:moveTo>
                  <a:pt x="0" y="0"/>
                </a:moveTo>
                <a:lnTo>
                  <a:pt x="399525" y="0"/>
                </a:lnTo>
                <a:lnTo>
                  <a:pt x="399525" y="321617"/>
                </a:lnTo>
                <a:lnTo>
                  <a:pt x="0" y="32161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tr-TR"/>
          </a:p>
        </p:txBody>
      </p:sp>
      <p:sp>
        <p:nvSpPr>
          <p:cNvPr id="50" name="Freeform 50"/>
          <p:cNvSpPr/>
          <p:nvPr/>
        </p:nvSpPr>
        <p:spPr>
          <a:xfrm>
            <a:off x="5423708" y="5417002"/>
            <a:ext cx="603023" cy="603023"/>
          </a:xfrm>
          <a:custGeom>
            <a:avLst/>
            <a:gdLst/>
            <a:ahLst/>
            <a:cxnLst/>
            <a:rect l="l" t="t" r="r" b="b"/>
            <a:pathLst>
              <a:path w="603023" h="603023">
                <a:moveTo>
                  <a:pt x="0" y="0"/>
                </a:moveTo>
                <a:lnTo>
                  <a:pt x="603023" y="0"/>
                </a:lnTo>
                <a:lnTo>
                  <a:pt x="603023" y="603023"/>
                </a:lnTo>
                <a:lnTo>
                  <a:pt x="0" y="603023"/>
                </a:lnTo>
                <a:lnTo>
                  <a:pt x="0" y="0"/>
                </a:lnTo>
                <a:close/>
              </a:path>
            </a:pathLst>
          </a:custGeom>
          <a:blipFill>
            <a:blip r:embed="rId15"/>
            <a:stretch>
              <a:fillRect/>
            </a:stretch>
          </a:blipFill>
        </p:spPr>
        <p:txBody>
          <a:bodyPr/>
          <a:lstStyle/>
          <a:p>
            <a:endParaRPr lang="tr-TR"/>
          </a:p>
        </p:txBody>
      </p:sp>
      <p:sp>
        <p:nvSpPr>
          <p:cNvPr id="51" name="Freeform 51"/>
          <p:cNvSpPr/>
          <p:nvPr/>
        </p:nvSpPr>
        <p:spPr>
          <a:xfrm>
            <a:off x="5458301" y="6057912"/>
            <a:ext cx="547992" cy="547992"/>
          </a:xfrm>
          <a:custGeom>
            <a:avLst/>
            <a:gdLst/>
            <a:ahLst/>
            <a:cxnLst/>
            <a:rect l="l" t="t" r="r" b="b"/>
            <a:pathLst>
              <a:path w="547992" h="547992">
                <a:moveTo>
                  <a:pt x="0" y="0"/>
                </a:moveTo>
                <a:lnTo>
                  <a:pt x="547991" y="0"/>
                </a:lnTo>
                <a:lnTo>
                  <a:pt x="547991" y="547991"/>
                </a:lnTo>
                <a:lnTo>
                  <a:pt x="0" y="547991"/>
                </a:lnTo>
                <a:lnTo>
                  <a:pt x="0" y="0"/>
                </a:lnTo>
                <a:close/>
              </a:path>
            </a:pathLst>
          </a:custGeom>
          <a:blipFill>
            <a:blip r:embed="rId16"/>
            <a:stretch>
              <a:fillRect/>
            </a:stretch>
          </a:blipFill>
        </p:spPr>
        <p:txBody>
          <a:bodyPr/>
          <a:lstStyle/>
          <a:p>
            <a:endParaRPr lang="tr-TR"/>
          </a:p>
        </p:txBody>
      </p:sp>
      <p:sp>
        <p:nvSpPr>
          <p:cNvPr id="52" name="Freeform 52"/>
          <p:cNvSpPr/>
          <p:nvPr/>
        </p:nvSpPr>
        <p:spPr>
          <a:xfrm>
            <a:off x="5475537" y="4998636"/>
            <a:ext cx="439402" cy="270232"/>
          </a:xfrm>
          <a:custGeom>
            <a:avLst/>
            <a:gdLst/>
            <a:ahLst/>
            <a:cxnLst/>
            <a:rect l="l" t="t" r="r" b="b"/>
            <a:pathLst>
              <a:path w="439402" h="270232">
                <a:moveTo>
                  <a:pt x="0" y="0"/>
                </a:moveTo>
                <a:lnTo>
                  <a:pt x="439402" y="0"/>
                </a:lnTo>
                <a:lnTo>
                  <a:pt x="439402" y="270232"/>
                </a:lnTo>
                <a:lnTo>
                  <a:pt x="0" y="27023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tr-TR"/>
          </a:p>
        </p:txBody>
      </p:sp>
      <p:sp>
        <p:nvSpPr>
          <p:cNvPr id="53" name="TextBox 53"/>
          <p:cNvSpPr txBox="1"/>
          <p:nvPr/>
        </p:nvSpPr>
        <p:spPr>
          <a:xfrm>
            <a:off x="270279" y="508441"/>
            <a:ext cx="3466168" cy="1818809"/>
          </a:xfrm>
          <a:prstGeom prst="rect">
            <a:avLst/>
          </a:prstGeom>
        </p:spPr>
        <p:txBody>
          <a:bodyPr lIns="0" tIns="0" rIns="0" bIns="0" rtlCol="0" anchor="t">
            <a:spAutoFit/>
          </a:bodyPr>
          <a:lstStyle/>
          <a:p>
            <a:pPr algn="l">
              <a:lnSpc>
                <a:spcPts val="4778"/>
              </a:lnSpc>
            </a:pPr>
            <a:r>
              <a:rPr lang="en-US" sz="4266" b="1">
                <a:solidFill>
                  <a:srgbClr val="00385C"/>
                </a:solidFill>
                <a:latin typeface="Montserrat Semi-Bold"/>
                <a:ea typeface="Montserrat Semi-Bold"/>
                <a:cs typeface="Montserrat Semi-Bold"/>
                <a:sym typeface="Montserrat Semi-Bold"/>
              </a:rPr>
              <a:t>EreCorp Sistem Modülleri</a:t>
            </a:r>
          </a:p>
        </p:txBody>
      </p:sp>
      <p:sp>
        <p:nvSpPr>
          <p:cNvPr id="54" name="TextBox 54"/>
          <p:cNvSpPr txBox="1"/>
          <p:nvPr/>
        </p:nvSpPr>
        <p:spPr>
          <a:xfrm>
            <a:off x="6149987" y="610887"/>
            <a:ext cx="3391338" cy="375667"/>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POMPA OTOMASYONU</a:t>
            </a:r>
          </a:p>
        </p:txBody>
      </p:sp>
      <p:sp>
        <p:nvSpPr>
          <p:cNvPr id="55" name="TextBox 55"/>
          <p:cNvSpPr txBox="1"/>
          <p:nvPr/>
        </p:nvSpPr>
        <p:spPr>
          <a:xfrm>
            <a:off x="6149987" y="1221376"/>
            <a:ext cx="3391338" cy="375667"/>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TANKER OTOMASYONU</a:t>
            </a:r>
          </a:p>
        </p:txBody>
      </p:sp>
      <p:sp>
        <p:nvSpPr>
          <p:cNvPr id="56" name="TextBox 56"/>
          <p:cNvSpPr txBox="1"/>
          <p:nvPr/>
        </p:nvSpPr>
        <p:spPr>
          <a:xfrm>
            <a:off x="6149987" y="1831865"/>
            <a:ext cx="3391338" cy="375667"/>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TANK OTOMASYONU</a:t>
            </a:r>
          </a:p>
        </p:txBody>
      </p:sp>
      <p:sp>
        <p:nvSpPr>
          <p:cNvPr id="57" name="TextBox 57"/>
          <p:cNvSpPr txBox="1"/>
          <p:nvPr/>
        </p:nvSpPr>
        <p:spPr>
          <a:xfrm>
            <a:off x="6149987" y="2451907"/>
            <a:ext cx="3391338" cy="375667"/>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SANAL TANKLAR</a:t>
            </a:r>
          </a:p>
        </p:txBody>
      </p:sp>
      <p:sp>
        <p:nvSpPr>
          <p:cNvPr id="58" name="TextBox 58"/>
          <p:cNvSpPr txBox="1"/>
          <p:nvPr/>
        </p:nvSpPr>
        <p:spPr>
          <a:xfrm>
            <a:off x="6149987" y="3062396"/>
            <a:ext cx="3391338" cy="375667"/>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YAKIT TÜKETİMİ</a:t>
            </a:r>
          </a:p>
        </p:txBody>
      </p:sp>
      <p:sp>
        <p:nvSpPr>
          <p:cNvPr id="59" name="TextBox 59"/>
          <p:cNvSpPr txBox="1"/>
          <p:nvPr/>
        </p:nvSpPr>
        <p:spPr>
          <a:xfrm>
            <a:off x="6149987" y="3672885"/>
            <a:ext cx="3391338" cy="375667"/>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TANK TAŞMASI ALARMI</a:t>
            </a:r>
          </a:p>
        </p:txBody>
      </p:sp>
      <p:sp>
        <p:nvSpPr>
          <p:cNvPr id="60" name="TextBox 60"/>
          <p:cNvSpPr txBox="1"/>
          <p:nvPr/>
        </p:nvSpPr>
        <p:spPr>
          <a:xfrm>
            <a:off x="6149987" y="5486030"/>
            <a:ext cx="3391338" cy="375667"/>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OLAY ENTEGRE ALARM</a:t>
            </a:r>
          </a:p>
        </p:txBody>
      </p:sp>
      <p:sp>
        <p:nvSpPr>
          <p:cNvPr id="61" name="TextBox 61"/>
          <p:cNvSpPr txBox="1"/>
          <p:nvPr/>
        </p:nvSpPr>
        <p:spPr>
          <a:xfrm>
            <a:off x="6149987" y="6080771"/>
            <a:ext cx="3391338" cy="375667"/>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OLAY ENTEGRE KAMERA</a:t>
            </a:r>
          </a:p>
        </p:txBody>
      </p:sp>
      <p:sp>
        <p:nvSpPr>
          <p:cNvPr id="62" name="TextBox 62"/>
          <p:cNvSpPr txBox="1"/>
          <p:nvPr/>
        </p:nvSpPr>
        <p:spPr>
          <a:xfrm>
            <a:off x="6134946" y="4296202"/>
            <a:ext cx="3391338" cy="375667"/>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ARAÇ TRANSFER YÖNETİMİ</a:t>
            </a:r>
          </a:p>
        </p:txBody>
      </p:sp>
      <p:sp>
        <p:nvSpPr>
          <p:cNvPr id="63" name="TextBox 63"/>
          <p:cNvSpPr txBox="1"/>
          <p:nvPr/>
        </p:nvSpPr>
        <p:spPr>
          <a:xfrm>
            <a:off x="6134946" y="4891288"/>
            <a:ext cx="3391338" cy="375667"/>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EKİPMAN PUANTAJ</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61529" y="-2140"/>
            <a:ext cx="9749625" cy="7315200"/>
          </a:xfrm>
          <a:custGeom>
            <a:avLst/>
            <a:gdLst/>
            <a:ahLst/>
            <a:cxnLst/>
            <a:rect l="l" t="t" r="r" b="b"/>
            <a:pathLst>
              <a:path w="9749625" h="7315200">
                <a:moveTo>
                  <a:pt x="0" y="0"/>
                </a:moveTo>
                <a:lnTo>
                  <a:pt x="9749625" y="0"/>
                </a:lnTo>
                <a:lnTo>
                  <a:pt x="9749625" y="7315200"/>
                </a:lnTo>
                <a:lnTo>
                  <a:pt x="0" y="7315200"/>
                </a:lnTo>
                <a:lnTo>
                  <a:pt x="0" y="0"/>
                </a:lnTo>
                <a:close/>
              </a:path>
            </a:pathLst>
          </a:custGeom>
          <a:blipFill>
            <a:blip r:embed="rId3"/>
            <a:stretch>
              <a:fillRect l="-16559" r="-16559"/>
            </a:stretch>
          </a:blipFill>
        </p:spPr>
        <p:txBody>
          <a:bodyPr/>
          <a:lstStyle/>
          <a:p>
            <a:endParaRPr lang="tr-TR"/>
          </a:p>
        </p:txBody>
      </p:sp>
      <p:grpSp>
        <p:nvGrpSpPr>
          <p:cNvPr id="3" name="Group 3"/>
          <p:cNvGrpSpPr/>
          <p:nvPr/>
        </p:nvGrpSpPr>
        <p:grpSpPr>
          <a:xfrm>
            <a:off x="-6007152" y="-2941818"/>
            <a:ext cx="14282884" cy="13194556"/>
            <a:chOff x="0" y="0"/>
            <a:chExt cx="19043845" cy="17592741"/>
          </a:xfrm>
        </p:grpSpPr>
        <p:sp>
          <p:nvSpPr>
            <p:cNvPr id="4" name="Freeform 4"/>
            <p:cNvSpPr/>
            <p:nvPr/>
          </p:nvSpPr>
          <p:spPr>
            <a:xfrm rot="-1740267">
              <a:off x="3929129" y="2302701"/>
              <a:ext cx="12812015" cy="12812015"/>
            </a:xfrm>
            <a:custGeom>
              <a:avLst/>
              <a:gdLst/>
              <a:ahLst/>
              <a:cxnLst/>
              <a:rect l="l" t="t" r="r" b="b"/>
              <a:pathLst>
                <a:path w="12812015" h="12812015">
                  <a:moveTo>
                    <a:pt x="0" y="0"/>
                  </a:moveTo>
                  <a:lnTo>
                    <a:pt x="12812015" y="0"/>
                  </a:lnTo>
                  <a:lnTo>
                    <a:pt x="12812015" y="12812015"/>
                  </a:lnTo>
                  <a:lnTo>
                    <a:pt x="0" y="12812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rot="-1740267">
              <a:off x="3591902" y="2478025"/>
              <a:ext cx="12812015" cy="12812015"/>
            </a:xfrm>
            <a:custGeom>
              <a:avLst/>
              <a:gdLst/>
              <a:ahLst/>
              <a:cxnLst/>
              <a:rect l="l" t="t" r="r" b="b"/>
              <a:pathLst>
                <a:path w="12812015" h="12812015">
                  <a:moveTo>
                    <a:pt x="0" y="0"/>
                  </a:moveTo>
                  <a:lnTo>
                    <a:pt x="12812016" y="0"/>
                  </a:lnTo>
                  <a:lnTo>
                    <a:pt x="12812016" y="12812015"/>
                  </a:lnTo>
                  <a:lnTo>
                    <a:pt x="0" y="128120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6" name="Freeform 6"/>
            <p:cNvSpPr/>
            <p:nvPr/>
          </p:nvSpPr>
          <p:spPr>
            <a:xfrm>
              <a:off x="0" y="3493482"/>
              <a:ext cx="10166523" cy="10138270"/>
            </a:xfrm>
            <a:custGeom>
              <a:avLst/>
              <a:gdLst/>
              <a:ahLst/>
              <a:cxnLst/>
              <a:rect l="l" t="t" r="r" b="b"/>
              <a:pathLst>
                <a:path w="10166523" h="10138270">
                  <a:moveTo>
                    <a:pt x="0" y="0"/>
                  </a:moveTo>
                  <a:lnTo>
                    <a:pt x="10166523" y="0"/>
                  </a:lnTo>
                  <a:lnTo>
                    <a:pt x="10166523" y="10138270"/>
                  </a:lnTo>
                  <a:lnTo>
                    <a:pt x="0" y="101382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sp>
        <p:nvSpPr>
          <p:cNvPr id="7" name="Freeform 7"/>
          <p:cNvSpPr/>
          <p:nvPr/>
        </p:nvSpPr>
        <p:spPr>
          <a:xfrm>
            <a:off x="4405655" y="0"/>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grpSp>
        <p:nvGrpSpPr>
          <p:cNvPr id="8" name="Group 8"/>
          <p:cNvGrpSpPr/>
          <p:nvPr/>
        </p:nvGrpSpPr>
        <p:grpSpPr>
          <a:xfrm>
            <a:off x="733088" y="2848653"/>
            <a:ext cx="494901" cy="49490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10" name="TextBox 10"/>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grpSp>
        <p:nvGrpSpPr>
          <p:cNvPr id="11" name="Group 11"/>
          <p:cNvGrpSpPr/>
          <p:nvPr/>
        </p:nvGrpSpPr>
        <p:grpSpPr>
          <a:xfrm>
            <a:off x="733088" y="3449834"/>
            <a:ext cx="494901" cy="49490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13" name="TextBox 13"/>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grpSp>
        <p:nvGrpSpPr>
          <p:cNvPr id="14" name="Group 14"/>
          <p:cNvGrpSpPr/>
          <p:nvPr/>
        </p:nvGrpSpPr>
        <p:grpSpPr>
          <a:xfrm>
            <a:off x="733088" y="4069631"/>
            <a:ext cx="494901" cy="49490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16" name="TextBox 16"/>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grpSp>
        <p:nvGrpSpPr>
          <p:cNvPr id="17" name="Group 17"/>
          <p:cNvGrpSpPr/>
          <p:nvPr/>
        </p:nvGrpSpPr>
        <p:grpSpPr>
          <a:xfrm>
            <a:off x="733088" y="4689674"/>
            <a:ext cx="494901" cy="49490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19" name="TextBox 19"/>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grpSp>
        <p:nvGrpSpPr>
          <p:cNvPr id="20" name="Group 20"/>
          <p:cNvGrpSpPr/>
          <p:nvPr/>
        </p:nvGrpSpPr>
        <p:grpSpPr>
          <a:xfrm>
            <a:off x="733088" y="5290854"/>
            <a:ext cx="494901" cy="49490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22" name="TextBox 22"/>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grpSp>
        <p:nvGrpSpPr>
          <p:cNvPr id="23" name="Group 23"/>
          <p:cNvGrpSpPr/>
          <p:nvPr/>
        </p:nvGrpSpPr>
        <p:grpSpPr>
          <a:xfrm>
            <a:off x="3082710" y="3036734"/>
            <a:ext cx="494901" cy="494901"/>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25" name="TextBox 25"/>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grpSp>
        <p:nvGrpSpPr>
          <p:cNvPr id="26" name="Group 26"/>
          <p:cNvGrpSpPr/>
          <p:nvPr/>
        </p:nvGrpSpPr>
        <p:grpSpPr>
          <a:xfrm>
            <a:off x="3082710" y="3655460"/>
            <a:ext cx="494901" cy="49490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28" name="TextBox 28"/>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grpSp>
        <p:nvGrpSpPr>
          <p:cNvPr id="29" name="Group 29"/>
          <p:cNvGrpSpPr/>
          <p:nvPr/>
        </p:nvGrpSpPr>
        <p:grpSpPr>
          <a:xfrm>
            <a:off x="3082710" y="4255137"/>
            <a:ext cx="494901" cy="494901"/>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31" name="TextBox 31"/>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grpSp>
        <p:nvGrpSpPr>
          <p:cNvPr id="32" name="Group 32"/>
          <p:cNvGrpSpPr/>
          <p:nvPr/>
        </p:nvGrpSpPr>
        <p:grpSpPr>
          <a:xfrm>
            <a:off x="3082710" y="4860622"/>
            <a:ext cx="494901" cy="494901"/>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34" name="TextBox 34"/>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35" name="Freeform 35"/>
          <p:cNvSpPr/>
          <p:nvPr/>
        </p:nvSpPr>
        <p:spPr>
          <a:xfrm>
            <a:off x="699213" y="2848653"/>
            <a:ext cx="588869" cy="588869"/>
          </a:xfrm>
          <a:custGeom>
            <a:avLst/>
            <a:gdLst/>
            <a:ahLst/>
            <a:cxnLst/>
            <a:rect l="l" t="t" r="r" b="b"/>
            <a:pathLst>
              <a:path w="588869" h="588869">
                <a:moveTo>
                  <a:pt x="0" y="0"/>
                </a:moveTo>
                <a:lnTo>
                  <a:pt x="588869" y="0"/>
                </a:lnTo>
                <a:lnTo>
                  <a:pt x="588869" y="588870"/>
                </a:lnTo>
                <a:lnTo>
                  <a:pt x="0" y="588870"/>
                </a:lnTo>
                <a:lnTo>
                  <a:pt x="0" y="0"/>
                </a:lnTo>
                <a:close/>
              </a:path>
            </a:pathLst>
          </a:custGeom>
          <a:blipFill>
            <a:blip r:embed="rId12"/>
            <a:stretch>
              <a:fillRect/>
            </a:stretch>
          </a:blipFill>
        </p:spPr>
        <p:txBody>
          <a:bodyPr/>
          <a:lstStyle/>
          <a:p>
            <a:endParaRPr lang="tr-TR"/>
          </a:p>
        </p:txBody>
      </p:sp>
      <p:sp>
        <p:nvSpPr>
          <p:cNvPr id="36" name="Freeform 36"/>
          <p:cNvSpPr/>
          <p:nvPr/>
        </p:nvSpPr>
        <p:spPr>
          <a:xfrm>
            <a:off x="760747" y="4816625"/>
            <a:ext cx="439402" cy="270232"/>
          </a:xfrm>
          <a:custGeom>
            <a:avLst/>
            <a:gdLst/>
            <a:ahLst/>
            <a:cxnLst/>
            <a:rect l="l" t="t" r="r" b="b"/>
            <a:pathLst>
              <a:path w="439402" h="270232">
                <a:moveTo>
                  <a:pt x="0" y="0"/>
                </a:moveTo>
                <a:lnTo>
                  <a:pt x="439401" y="0"/>
                </a:lnTo>
                <a:lnTo>
                  <a:pt x="439401" y="270233"/>
                </a:lnTo>
                <a:lnTo>
                  <a:pt x="0" y="2702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tr-TR"/>
          </a:p>
        </p:txBody>
      </p:sp>
      <p:sp>
        <p:nvSpPr>
          <p:cNvPr id="39" name="Freeform 39"/>
          <p:cNvSpPr/>
          <p:nvPr/>
        </p:nvSpPr>
        <p:spPr>
          <a:xfrm>
            <a:off x="768062" y="3546226"/>
            <a:ext cx="424770" cy="302118"/>
          </a:xfrm>
          <a:custGeom>
            <a:avLst/>
            <a:gdLst/>
            <a:ahLst/>
            <a:cxnLst/>
            <a:rect l="l" t="t" r="r" b="b"/>
            <a:pathLst>
              <a:path w="424770" h="302118">
                <a:moveTo>
                  <a:pt x="0" y="0"/>
                </a:moveTo>
                <a:lnTo>
                  <a:pt x="424770" y="0"/>
                </a:lnTo>
                <a:lnTo>
                  <a:pt x="424770" y="302117"/>
                </a:lnTo>
                <a:lnTo>
                  <a:pt x="0" y="30211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tr-TR"/>
          </a:p>
        </p:txBody>
      </p:sp>
      <p:sp>
        <p:nvSpPr>
          <p:cNvPr id="40" name="Freeform 40"/>
          <p:cNvSpPr/>
          <p:nvPr/>
        </p:nvSpPr>
        <p:spPr>
          <a:xfrm>
            <a:off x="768062" y="4087610"/>
            <a:ext cx="410876" cy="496527"/>
          </a:xfrm>
          <a:custGeom>
            <a:avLst/>
            <a:gdLst/>
            <a:ahLst/>
            <a:cxnLst/>
            <a:rect l="l" t="t" r="r" b="b"/>
            <a:pathLst>
              <a:path w="410876" h="496527">
                <a:moveTo>
                  <a:pt x="0" y="0"/>
                </a:moveTo>
                <a:lnTo>
                  <a:pt x="410877" y="0"/>
                </a:lnTo>
                <a:lnTo>
                  <a:pt x="410877" y="496527"/>
                </a:lnTo>
                <a:lnTo>
                  <a:pt x="0" y="49652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tr-TR"/>
          </a:p>
        </p:txBody>
      </p:sp>
      <p:sp>
        <p:nvSpPr>
          <p:cNvPr id="41" name="Freeform 41"/>
          <p:cNvSpPr/>
          <p:nvPr/>
        </p:nvSpPr>
        <p:spPr>
          <a:xfrm>
            <a:off x="3182357" y="4921864"/>
            <a:ext cx="295607" cy="372418"/>
          </a:xfrm>
          <a:custGeom>
            <a:avLst/>
            <a:gdLst/>
            <a:ahLst/>
            <a:cxnLst/>
            <a:rect l="l" t="t" r="r" b="b"/>
            <a:pathLst>
              <a:path w="295607" h="372418">
                <a:moveTo>
                  <a:pt x="0" y="0"/>
                </a:moveTo>
                <a:lnTo>
                  <a:pt x="295607" y="0"/>
                </a:lnTo>
                <a:lnTo>
                  <a:pt x="295607" y="372417"/>
                </a:lnTo>
                <a:lnTo>
                  <a:pt x="0" y="37241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tr-TR"/>
          </a:p>
        </p:txBody>
      </p:sp>
      <p:sp>
        <p:nvSpPr>
          <p:cNvPr id="42" name="Freeform 42"/>
          <p:cNvSpPr/>
          <p:nvPr/>
        </p:nvSpPr>
        <p:spPr>
          <a:xfrm>
            <a:off x="812712" y="5355696"/>
            <a:ext cx="321578" cy="341650"/>
          </a:xfrm>
          <a:custGeom>
            <a:avLst/>
            <a:gdLst/>
            <a:ahLst/>
            <a:cxnLst/>
            <a:rect l="l" t="t" r="r" b="b"/>
            <a:pathLst>
              <a:path w="321578" h="341650">
                <a:moveTo>
                  <a:pt x="0" y="0"/>
                </a:moveTo>
                <a:lnTo>
                  <a:pt x="321578" y="0"/>
                </a:lnTo>
                <a:lnTo>
                  <a:pt x="321578" y="341651"/>
                </a:lnTo>
                <a:lnTo>
                  <a:pt x="0" y="34165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tr-TR"/>
          </a:p>
        </p:txBody>
      </p:sp>
      <p:sp>
        <p:nvSpPr>
          <p:cNvPr id="43" name="Freeform 43"/>
          <p:cNvSpPr/>
          <p:nvPr/>
        </p:nvSpPr>
        <p:spPr>
          <a:xfrm>
            <a:off x="3132940" y="3116652"/>
            <a:ext cx="394442" cy="325908"/>
          </a:xfrm>
          <a:custGeom>
            <a:avLst/>
            <a:gdLst/>
            <a:ahLst/>
            <a:cxnLst/>
            <a:rect l="l" t="t" r="r" b="b"/>
            <a:pathLst>
              <a:path w="394442" h="325908">
                <a:moveTo>
                  <a:pt x="0" y="0"/>
                </a:moveTo>
                <a:lnTo>
                  <a:pt x="394442" y="0"/>
                </a:lnTo>
                <a:lnTo>
                  <a:pt x="394442" y="325908"/>
                </a:lnTo>
                <a:lnTo>
                  <a:pt x="0" y="32590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tr-TR"/>
          </a:p>
        </p:txBody>
      </p:sp>
      <p:sp>
        <p:nvSpPr>
          <p:cNvPr id="44" name="Freeform 44"/>
          <p:cNvSpPr/>
          <p:nvPr/>
        </p:nvSpPr>
        <p:spPr>
          <a:xfrm>
            <a:off x="3182357" y="3751268"/>
            <a:ext cx="312467" cy="312467"/>
          </a:xfrm>
          <a:custGeom>
            <a:avLst/>
            <a:gdLst/>
            <a:ahLst/>
            <a:cxnLst/>
            <a:rect l="l" t="t" r="r" b="b"/>
            <a:pathLst>
              <a:path w="312467" h="312467">
                <a:moveTo>
                  <a:pt x="0" y="0"/>
                </a:moveTo>
                <a:lnTo>
                  <a:pt x="312467" y="0"/>
                </a:lnTo>
                <a:lnTo>
                  <a:pt x="312467" y="312467"/>
                </a:lnTo>
                <a:lnTo>
                  <a:pt x="0" y="31246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tr-TR"/>
          </a:p>
        </p:txBody>
      </p:sp>
      <p:sp>
        <p:nvSpPr>
          <p:cNvPr id="45" name="Freeform 45"/>
          <p:cNvSpPr/>
          <p:nvPr/>
        </p:nvSpPr>
        <p:spPr>
          <a:xfrm>
            <a:off x="3149218" y="4320014"/>
            <a:ext cx="361884" cy="356909"/>
          </a:xfrm>
          <a:custGeom>
            <a:avLst/>
            <a:gdLst/>
            <a:ahLst/>
            <a:cxnLst/>
            <a:rect l="l" t="t" r="r" b="b"/>
            <a:pathLst>
              <a:path w="361884" h="356909">
                <a:moveTo>
                  <a:pt x="0" y="0"/>
                </a:moveTo>
                <a:lnTo>
                  <a:pt x="361885" y="0"/>
                </a:lnTo>
                <a:lnTo>
                  <a:pt x="361885" y="356909"/>
                </a:lnTo>
                <a:lnTo>
                  <a:pt x="0" y="35690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tr-TR"/>
          </a:p>
        </p:txBody>
      </p:sp>
      <p:sp>
        <p:nvSpPr>
          <p:cNvPr id="46" name="TextBox 46"/>
          <p:cNvSpPr txBox="1"/>
          <p:nvPr/>
        </p:nvSpPr>
        <p:spPr>
          <a:xfrm>
            <a:off x="1411907" y="2870171"/>
            <a:ext cx="3391338" cy="375667"/>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EreCorp</a:t>
            </a:r>
          </a:p>
        </p:txBody>
      </p:sp>
      <p:sp>
        <p:nvSpPr>
          <p:cNvPr id="47" name="TextBox 47"/>
          <p:cNvSpPr txBox="1"/>
          <p:nvPr/>
        </p:nvSpPr>
        <p:spPr>
          <a:xfrm>
            <a:off x="1411907" y="3480660"/>
            <a:ext cx="3391338" cy="375667"/>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EreNet</a:t>
            </a:r>
          </a:p>
        </p:txBody>
      </p:sp>
      <p:sp>
        <p:nvSpPr>
          <p:cNvPr id="48" name="TextBox 48"/>
          <p:cNvSpPr txBox="1"/>
          <p:nvPr/>
        </p:nvSpPr>
        <p:spPr>
          <a:xfrm>
            <a:off x="1411907" y="4091149"/>
            <a:ext cx="3391338" cy="375667"/>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EreLite</a:t>
            </a:r>
          </a:p>
        </p:txBody>
      </p:sp>
      <p:sp>
        <p:nvSpPr>
          <p:cNvPr id="49" name="TextBox 49"/>
          <p:cNvSpPr txBox="1"/>
          <p:nvPr/>
        </p:nvSpPr>
        <p:spPr>
          <a:xfrm>
            <a:off x="1411907" y="4711191"/>
            <a:ext cx="3391338" cy="375667"/>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MIVO</a:t>
            </a:r>
          </a:p>
        </p:txBody>
      </p:sp>
      <p:sp>
        <p:nvSpPr>
          <p:cNvPr id="50" name="TextBox 50"/>
          <p:cNvSpPr txBox="1"/>
          <p:nvPr/>
        </p:nvSpPr>
        <p:spPr>
          <a:xfrm>
            <a:off x="1411907" y="5321680"/>
            <a:ext cx="3391338" cy="375667"/>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EreInventory</a:t>
            </a:r>
          </a:p>
        </p:txBody>
      </p:sp>
      <p:sp>
        <p:nvSpPr>
          <p:cNvPr id="51" name="TextBox 51"/>
          <p:cNvSpPr txBox="1"/>
          <p:nvPr/>
        </p:nvSpPr>
        <p:spPr>
          <a:xfrm>
            <a:off x="3746487" y="3074167"/>
            <a:ext cx="3391338" cy="375667"/>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EreWare</a:t>
            </a:r>
          </a:p>
        </p:txBody>
      </p:sp>
      <p:sp>
        <p:nvSpPr>
          <p:cNvPr id="52" name="TextBox 52"/>
          <p:cNvSpPr txBox="1"/>
          <p:nvPr/>
        </p:nvSpPr>
        <p:spPr>
          <a:xfrm>
            <a:off x="3761529" y="4871396"/>
            <a:ext cx="3391338" cy="375667"/>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EreTire</a:t>
            </a:r>
          </a:p>
        </p:txBody>
      </p:sp>
      <p:sp>
        <p:nvSpPr>
          <p:cNvPr id="53" name="TextBox 53"/>
          <p:cNvSpPr txBox="1"/>
          <p:nvPr/>
        </p:nvSpPr>
        <p:spPr>
          <a:xfrm>
            <a:off x="3746487" y="3681568"/>
            <a:ext cx="3391338" cy="375667"/>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EreOil</a:t>
            </a:r>
          </a:p>
        </p:txBody>
      </p:sp>
      <p:sp>
        <p:nvSpPr>
          <p:cNvPr id="54" name="TextBox 54"/>
          <p:cNvSpPr txBox="1"/>
          <p:nvPr/>
        </p:nvSpPr>
        <p:spPr>
          <a:xfrm>
            <a:off x="3746487" y="4276654"/>
            <a:ext cx="3391338" cy="375667"/>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EreService</a:t>
            </a:r>
          </a:p>
        </p:txBody>
      </p:sp>
      <p:sp>
        <p:nvSpPr>
          <p:cNvPr id="55" name="TextBox 55"/>
          <p:cNvSpPr txBox="1"/>
          <p:nvPr/>
        </p:nvSpPr>
        <p:spPr>
          <a:xfrm>
            <a:off x="789775" y="1232701"/>
            <a:ext cx="3911538" cy="1054294"/>
          </a:xfrm>
          <a:prstGeom prst="rect">
            <a:avLst/>
          </a:prstGeom>
        </p:spPr>
        <p:txBody>
          <a:bodyPr lIns="0" tIns="0" rIns="0" bIns="0" rtlCol="0" anchor="t">
            <a:spAutoFit/>
          </a:bodyPr>
          <a:lstStyle/>
          <a:p>
            <a:pPr algn="l">
              <a:lnSpc>
                <a:spcPts val="4293"/>
              </a:lnSpc>
            </a:pPr>
            <a:r>
              <a:rPr lang="en-US" sz="2683" b="1">
                <a:solidFill>
                  <a:srgbClr val="FFFFFF"/>
                </a:solidFill>
                <a:latin typeface="Lato Bold"/>
                <a:ea typeface="Lato Bold"/>
                <a:cs typeface="Lato Bold"/>
                <a:sym typeface="Lato Bold"/>
              </a:rPr>
              <a:t>ERESENSE ŞANTİYE OTOMASYONLARI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5463" y="0"/>
            <a:ext cx="4640828" cy="7315200"/>
          </a:xfrm>
          <a:custGeom>
            <a:avLst/>
            <a:gdLst/>
            <a:ahLst/>
            <a:cxnLst/>
            <a:rect l="l" t="t" r="r" b="b"/>
            <a:pathLst>
              <a:path w="4640828" h="7315200">
                <a:moveTo>
                  <a:pt x="0" y="0"/>
                </a:moveTo>
                <a:lnTo>
                  <a:pt x="4640828" y="0"/>
                </a:lnTo>
                <a:lnTo>
                  <a:pt x="4640828" y="7315200"/>
                </a:lnTo>
                <a:lnTo>
                  <a:pt x="0" y="7315200"/>
                </a:lnTo>
                <a:lnTo>
                  <a:pt x="0" y="0"/>
                </a:lnTo>
                <a:close/>
              </a:path>
            </a:pathLst>
          </a:custGeom>
          <a:blipFill>
            <a:blip r:embed="rId3"/>
            <a:stretch>
              <a:fillRect l="-175221"/>
            </a:stretch>
          </a:blipFill>
        </p:spPr>
        <p:txBody>
          <a:bodyPr/>
          <a:lstStyle/>
          <a:p>
            <a:endParaRPr lang="tr-TR"/>
          </a:p>
        </p:txBody>
      </p:sp>
      <p:grpSp>
        <p:nvGrpSpPr>
          <p:cNvPr id="3" name="Group 3"/>
          <p:cNvGrpSpPr/>
          <p:nvPr/>
        </p:nvGrpSpPr>
        <p:grpSpPr>
          <a:xfrm>
            <a:off x="2516128" y="-232362"/>
            <a:ext cx="9744153" cy="7779925"/>
            <a:chOff x="0" y="0"/>
            <a:chExt cx="12992204" cy="10373233"/>
          </a:xfrm>
        </p:grpSpPr>
        <p:sp>
          <p:nvSpPr>
            <p:cNvPr id="4" name="Freeform 4"/>
            <p:cNvSpPr/>
            <p:nvPr/>
          </p:nvSpPr>
          <p:spPr>
            <a:xfrm rot="-5400000" flipV="1">
              <a:off x="-3035967" y="3571891"/>
              <a:ext cx="10323893" cy="3278792"/>
            </a:xfrm>
            <a:custGeom>
              <a:avLst/>
              <a:gdLst/>
              <a:ahLst/>
              <a:cxnLst/>
              <a:rect l="l" t="t" r="r" b="b"/>
              <a:pathLst>
                <a:path w="10323893" h="3278792">
                  <a:moveTo>
                    <a:pt x="0" y="3278792"/>
                  </a:moveTo>
                  <a:lnTo>
                    <a:pt x="10323894" y="3278792"/>
                  </a:lnTo>
                  <a:lnTo>
                    <a:pt x="10323894" y="0"/>
                  </a:lnTo>
                  <a:lnTo>
                    <a:pt x="0" y="0"/>
                  </a:lnTo>
                  <a:lnTo>
                    <a:pt x="0" y="327879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flipH="1">
              <a:off x="2964070" y="211154"/>
              <a:ext cx="10028134" cy="10000265"/>
            </a:xfrm>
            <a:custGeom>
              <a:avLst/>
              <a:gdLst/>
              <a:ahLst/>
              <a:cxnLst/>
              <a:rect l="l" t="t" r="r" b="b"/>
              <a:pathLst>
                <a:path w="10028134" h="10000265">
                  <a:moveTo>
                    <a:pt x="10028134" y="0"/>
                  </a:moveTo>
                  <a:lnTo>
                    <a:pt x="0" y="0"/>
                  </a:lnTo>
                  <a:lnTo>
                    <a:pt x="0" y="10000265"/>
                  </a:lnTo>
                  <a:lnTo>
                    <a:pt x="10028134" y="10000265"/>
                  </a:lnTo>
                  <a:lnTo>
                    <a:pt x="1002813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6" name="AutoShape 6"/>
            <p:cNvSpPr/>
            <p:nvPr/>
          </p:nvSpPr>
          <p:spPr>
            <a:xfrm rot="6034620">
              <a:off x="-4007867" y="4922492"/>
              <a:ext cx="10453891" cy="0"/>
            </a:xfrm>
            <a:prstGeom prst="line">
              <a:avLst/>
            </a:prstGeom>
            <a:ln w="537471" cap="rnd">
              <a:solidFill>
                <a:srgbClr val="0E5784">
                  <a:alpha val="71765"/>
                </a:srgbClr>
              </a:solidFill>
              <a:prstDash val="solid"/>
              <a:headEnd type="none" w="sm" len="sm"/>
              <a:tailEnd type="none" w="sm" len="sm"/>
            </a:ln>
          </p:spPr>
          <p:txBody>
            <a:bodyPr/>
            <a:lstStyle/>
            <a:p>
              <a:endParaRPr lang="tr-TR"/>
            </a:p>
          </p:txBody>
        </p:sp>
      </p:grpSp>
      <p:sp>
        <p:nvSpPr>
          <p:cNvPr id="7" name="Freeform 7"/>
          <p:cNvSpPr/>
          <p:nvPr/>
        </p:nvSpPr>
        <p:spPr>
          <a:xfrm>
            <a:off x="8650612" y="6469949"/>
            <a:ext cx="586791" cy="486303"/>
          </a:xfrm>
          <a:custGeom>
            <a:avLst/>
            <a:gdLst/>
            <a:ahLst/>
            <a:cxnLst/>
            <a:rect l="l" t="t" r="r" b="b"/>
            <a:pathLst>
              <a:path w="586791" h="486303">
                <a:moveTo>
                  <a:pt x="0" y="0"/>
                </a:moveTo>
                <a:lnTo>
                  <a:pt x="586790" y="0"/>
                </a:lnTo>
                <a:lnTo>
                  <a:pt x="586790" y="486303"/>
                </a:lnTo>
                <a:lnTo>
                  <a:pt x="0" y="4863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8" name="TextBox 8"/>
          <p:cNvSpPr txBox="1"/>
          <p:nvPr/>
        </p:nvSpPr>
        <p:spPr>
          <a:xfrm>
            <a:off x="4045108" y="1920329"/>
            <a:ext cx="5517732" cy="4872990"/>
          </a:xfrm>
          <a:prstGeom prst="rect">
            <a:avLst/>
          </a:prstGeom>
        </p:spPr>
        <p:txBody>
          <a:bodyPr lIns="0" tIns="0" rIns="0" bIns="0" rtlCol="0" anchor="t">
            <a:spAutoFit/>
          </a:bodyPr>
          <a:lstStyle/>
          <a:p>
            <a:pPr marL="345441" lvl="1" indent="-172721" algn="l">
              <a:lnSpc>
                <a:spcPts val="2400"/>
              </a:lnSpc>
              <a:buFont typeface="Arial"/>
              <a:buChar char="•"/>
            </a:pPr>
            <a:r>
              <a:rPr lang="en-US" sz="1600" spc="161">
                <a:solidFill>
                  <a:srgbClr val="FFFFFF"/>
                </a:solidFill>
                <a:latin typeface="Lato"/>
                <a:ea typeface="Lato"/>
                <a:cs typeface="Lato"/>
                <a:sym typeface="Lato"/>
              </a:rPr>
              <a:t>Tabancanın RFID'ye yakınlaştırılarak hortumla bidona yakıt alımı</a:t>
            </a:r>
          </a:p>
          <a:p>
            <a:pPr marL="345441" lvl="1" indent="-172721" algn="l">
              <a:lnSpc>
                <a:spcPts val="2400"/>
              </a:lnSpc>
              <a:buFont typeface="Arial"/>
              <a:buChar char="•"/>
            </a:pPr>
            <a:r>
              <a:rPr lang="en-US" sz="1600" spc="161">
                <a:solidFill>
                  <a:srgbClr val="FFFFFF"/>
                </a:solidFill>
                <a:latin typeface="Lato"/>
                <a:ea typeface="Lato"/>
                <a:cs typeface="Lato"/>
                <a:sym typeface="Lato"/>
              </a:rPr>
              <a:t>Yakıt alımından sonra hortumla depodan yakıt alımı</a:t>
            </a:r>
          </a:p>
          <a:p>
            <a:pPr marL="345441" lvl="1" indent="-172721" algn="l">
              <a:lnSpc>
                <a:spcPts val="2400"/>
              </a:lnSpc>
              <a:buFont typeface="Arial"/>
              <a:buChar char="•"/>
            </a:pPr>
            <a:r>
              <a:rPr lang="en-US" sz="1600" spc="161">
                <a:solidFill>
                  <a:srgbClr val="FFFFFF"/>
                </a:solidFill>
                <a:latin typeface="Lato"/>
                <a:ea typeface="Lato"/>
                <a:cs typeface="Lato"/>
                <a:sym typeface="Lato"/>
              </a:rPr>
              <a:t>Koruyucu süzgeç takılması sonrası süzgeçlerin demir kamalarla kırılması</a:t>
            </a:r>
          </a:p>
          <a:p>
            <a:pPr marL="345441" lvl="1" indent="-172721" algn="l">
              <a:lnSpc>
                <a:spcPts val="2400"/>
              </a:lnSpc>
              <a:buFont typeface="Arial"/>
              <a:buChar char="•"/>
            </a:pPr>
            <a:r>
              <a:rPr lang="en-US" sz="1600" spc="161">
                <a:solidFill>
                  <a:srgbClr val="FFFFFF"/>
                </a:solidFill>
                <a:latin typeface="Lato"/>
                <a:ea typeface="Lato"/>
                <a:cs typeface="Lato"/>
                <a:sym typeface="Lato"/>
              </a:rPr>
              <a:t>ADR'li tankerlerinde (2014’den sonra üretilen tüm tankerlerde) yakıt çıkışının korumasız olması </a:t>
            </a:r>
          </a:p>
          <a:p>
            <a:pPr marL="345441" lvl="1" indent="-172721" algn="l">
              <a:lnSpc>
                <a:spcPts val="2400"/>
              </a:lnSpc>
              <a:buFont typeface="Arial"/>
              <a:buChar char="•"/>
            </a:pPr>
            <a:r>
              <a:rPr lang="en-US" sz="1600" spc="161">
                <a:solidFill>
                  <a:srgbClr val="FFFFFF"/>
                </a:solidFill>
                <a:latin typeface="Lato"/>
                <a:ea typeface="Lato"/>
                <a:cs typeface="Lato"/>
                <a:sym typeface="Lato"/>
              </a:rPr>
              <a:t>Bidonlara takılan RFID halkalar</a:t>
            </a:r>
          </a:p>
          <a:p>
            <a:pPr marL="345441" lvl="1" indent="-172721" algn="l">
              <a:lnSpc>
                <a:spcPts val="2400"/>
              </a:lnSpc>
              <a:buFont typeface="Arial"/>
              <a:buChar char="•"/>
            </a:pPr>
            <a:r>
              <a:rPr lang="en-US" sz="1600" spc="161">
                <a:solidFill>
                  <a:srgbClr val="FFFFFF"/>
                </a:solidFill>
                <a:latin typeface="Lato"/>
                <a:ea typeface="Lato"/>
                <a:cs typeface="Lato"/>
                <a:sym typeface="Lato"/>
              </a:rPr>
              <a:t>Dolu depo olarak bakıma sokulup boş depo olarak çıkarılan araçlar</a:t>
            </a:r>
          </a:p>
          <a:p>
            <a:pPr marL="345441" lvl="1" indent="-172721" algn="l">
              <a:lnSpc>
                <a:spcPts val="2400"/>
              </a:lnSpc>
              <a:buFont typeface="Arial"/>
              <a:buChar char="•"/>
            </a:pPr>
            <a:r>
              <a:rPr lang="en-US" sz="1600" spc="161">
                <a:solidFill>
                  <a:srgbClr val="FFFFFF"/>
                </a:solidFill>
                <a:latin typeface="Lato"/>
                <a:ea typeface="Lato"/>
                <a:cs typeface="Lato"/>
                <a:sym typeface="Lato"/>
              </a:rPr>
              <a:t>Tanker dolumu genelde üst menhol kapağından olduğu için herhangi bir tabanca okuyucu güvenlik sisteminin geçerli olmaması</a:t>
            </a:r>
          </a:p>
          <a:p>
            <a:pPr algn="l">
              <a:lnSpc>
                <a:spcPts val="2400"/>
              </a:lnSpc>
            </a:pPr>
            <a:endParaRPr lang="en-US" sz="1600" spc="161">
              <a:solidFill>
                <a:srgbClr val="FFFFFF"/>
              </a:solidFill>
              <a:latin typeface="Lato"/>
              <a:ea typeface="Lato"/>
              <a:cs typeface="Lato"/>
              <a:sym typeface="Lato"/>
            </a:endParaRPr>
          </a:p>
        </p:txBody>
      </p:sp>
      <p:sp>
        <p:nvSpPr>
          <p:cNvPr id="9" name="TextBox 9"/>
          <p:cNvSpPr txBox="1"/>
          <p:nvPr/>
        </p:nvSpPr>
        <p:spPr>
          <a:xfrm>
            <a:off x="4287863" y="391977"/>
            <a:ext cx="4656144" cy="1434354"/>
          </a:xfrm>
          <a:prstGeom prst="rect">
            <a:avLst/>
          </a:prstGeom>
        </p:spPr>
        <p:txBody>
          <a:bodyPr lIns="0" tIns="0" rIns="0" bIns="0" rtlCol="0" anchor="t">
            <a:spAutoFit/>
          </a:bodyPr>
          <a:lstStyle/>
          <a:p>
            <a:pPr algn="ctr">
              <a:lnSpc>
                <a:spcPts val="3767"/>
              </a:lnSpc>
            </a:pPr>
            <a:r>
              <a:rPr lang="en-US" sz="3364" b="1">
                <a:solidFill>
                  <a:srgbClr val="FFFFFF"/>
                </a:solidFill>
                <a:latin typeface="Montserrat Semi-Bold"/>
                <a:ea typeface="Montserrat Semi-Bold"/>
                <a:cs typeface="Montserrat Semi-Bold"/>
                <a:sym typeface="Montserrat Semi-Bold"/>
              </a:rPr>
              <a:t>ŞANTİYELERDE YAKIT SUİSTİMAL ÖRNEKLERİ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58603" y="613479"/>
            <a:ext cx="0" cy="5215522"/>
          </a:xfrm>
          <a:prstGeom prst="line">
            <a:avLst/>
          </a:prstGeom>
          <a:ln w="47625" cap="rnd">
            <a:solidFill>
              <a:srgbClr val="00385C"/>
            </a:solidFill>
            <a:prstDash val="solid"/>
            <a:headEnd type="none" w="sm" len="sm"/>
            <a:tailEnd type="none" w="sm" len="sm"/>
          </a:ln>
        </p:spPr>
        <p:txBody>
          <a:bodyPr/>
          <a:lstStyle/>
          <a:p>
            <a:endParaRPr lang="tr-TR"/>
          </a:p>
        </p:txBody>
      </p:sp>
      <p:grpSp>
        <p:nvGrpSpPr>
          <p:cNvPr id="3" name="Group 3"/>
          <p:cNvGrpSpPr/>
          <p:nvPr/>
        </p:nvGrpSpPr>
        <p:grpSpPr>
          <a:xfrm>
            <a:off x="5067494" y="431262"/>
            <a:ext cx="182217" cy="182217"/>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tr-TR"/>
            </a:p>
          </p:txBody>
        </p:sp>
      </p:grpSp>
      <p:grpSp>
        <p:nvGrpSpPr>
          <p:cNvPr id="5" name="Group 5"/>
          <p:cNvGrpSpPr/>
          <p:nvPr/>
        </p:nvGrpSpPr>
        <p:grpSpPr>
          <a:xfrm>
            <a:off x="5067494" y="2872787"/>
            <a:ext cx="182217" cy="182217"/>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tr-TR"/>
            </a:p>
          </p:txBody>
        </p:sp>
      </p:grpSp>
      <p:grpSp>
        <p:nvGrpSpPr>
          <p:cNvPr id="7" name="Group 7"/>
          <p:cNvGrpSpPr/>
          <p:nvPr/>
        </p:nvGrpSpPr>
        <p:grpSpPr>
          <a:xfrm>
            <a:off x="5067494" y="4015210"/>
            <a:ext cx="182217" cy="182217"/>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tr-TR"/>
            </a:p>
          </p:txBody>
        </p:sp>
      </p:grpSp>
      <p:grpSp>
        <p:nvGrpSpPr>
          <p:cNvPr id="9" name="Group 9"/>
          <p:cNvGrpSpPr/>
          <p:nvPr/>
        </p:nvGrpSpPr>
        <p:grpSpPr>
          <a:xfrm>
            <a:off x="5060173" y="5159453"/>
            <a:ext cx="182217" cy="182217"/>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tr-TR"/>
            </a:p>
          </p:txBody>
        </p:sp>
      </p:grpSp>
      <p:sp>
        <p:nvSpPr>
          <p:cNvPr id="11" name="Freeform 11"/>
          <p:cNvSpPr/>
          <p:nvPr/>
        </p:nvSpPr>
        <p:spPr>
          <a:xfrm>
            <a:off x="0" y="2647834"/>
            <a:ext cx="4680373" cy="4667366"/>
          </a:xfrm>
          <a:custGeom>
            <a:avLst/>
            <a:gdLst/>
            <a:ahLst/>
            <a:cxnLst/>
            <a:rect l="l" t="t" r="r" b="b"/>
            <a:pathLst>
              <a:path w="4680373" h="4667366">
                <a:moveTo>
                  <a:pt x="0" y="0"/>
                </a:moveTo>
                <a:lnTo>
                  <a:pt x="4680373" y="0"/>
                </a:lnTo>
                <a:lnTo>
                  <a:pt x="4680373" y="4667366"/>
                </a:lnTo>
                <a:lnTo>
                  <a:pt x="0" y="4667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nvGrpSpPr>
          <p:cNvPr id="12" name="Group 12"/>
          <p:cNvGrpSpPr/>
          <p:nvPr/>
        </p:nvGrpSpPr>
        <p:grpSpPr>
          <a:xfrm>
            <a:off x="-263653" y="4735937"/>
            <a:ext cx="3118845" cy="2834250"/>
            <a:chOff x="0" y="0"/>
            <a:chExt cx="4158460" cy="3779000"/>
          </a:xfrm>
        </p:grpSpPr>
        <p:sp>
          <p:nvSpPr>
            <p:cNvPr id="13" name="Freeform 13"/>
            <p:cNvSpPr/>
            <p:nvPr/>
          </p:nvSpPr>
          <p:spPr>
            <a:xfrm flipH="1">
              <a:off x="0" y="0"/>
              <a:ext cx="4158460" cy="3779000"/>
            </a:xfrm>
            <a:custGeom>
              <a:avLst/>
              <a:gdLst/>
              <a:ahLst/>
              <a:cxnLst/>
              <a:rect l="l" t="t" r="r" b="b"/>
              <a:pathLst>
                <a:path w="4158460" h="3779000">
                  <a:moveTo>
                    <a:pt x="4158460" y="0"/>
                  </a:moveTo>
                  <a:lnTo>
                    <a:pt x="0" y="0"/>
                  </a:lnTo>
                  <a:lnTo>
                    <a:pt x="0" y="3779000"/>
                  </a:lnTo>
                  <a:lnTo>
                    <a:pt x="4158460" y="3779000"/>
                  </a:lnTo>
                  <a:lnTo>
                    <a:pt x="415846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4" name="Freeform 14"/>
            <p:cNvSpPr/>
            <p:nvPr/>
          </p:nvSpPr>
          <p:spPr>
            <a:xfrm flipH="1">
              <a:off x="0" y="0"/>
              <a:ext cx="4158460" cy="3779000"/>
            </a:xfrm>
            <a:custGeom>
              <a:avLst/>
              <a:gdLst/>
              <a:ahLst/>
              <a:cxnLst/>
              <a:rect l="l" t="t" r="r" b="b"/>
              <a:pathLst>
                <a:path w="4158460" h="3779000">
                  <a:moveTo>
                    <a:pt x="4158460" y="0"/>
                  </a:moveTo>
                  <a:lnTo>
                    <a:pt x="0" y="0"/>
                  </a:lnTo>
                  <a:lnTo>
                    <a:pt x="0" y="3779000"/>
                  </a:lnTo>
                  <a:lnTo>
                    <a:pt x="4158460" y="3779000"/>
                  </a:lnTo>
                  <a:lnTo>
                    <a:pt x="415846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5" name="Freeform 15"/>
            <p:cNvSpPr/>
            <p:nvPr/>
          </p:nvSpPr>
          <p:spPr>
            <a:xfrm flipH="1">
              <a:off x="0" y="0"/>
              <a:ext cx="4158460" cy="3779000"/>
            </a:xfrm>
            <a:custGeom>
              <a:avLst/>
              <a:gdLst/>
              <a:ahLst/>
              <a:cxnLst/>
              <a:rect l="l" t="t" r="r" b="b"/>
              <a:pathLst>
                <a:path w="4158460" h="3779000">
                  <a:moveTo>
                    <a:pt x="4158460" y="0"/>
                  </a:moveTo>
                  <a:lnTo>
                    <a:pt x="0" y="0"/>
                  </a:lnTo>
                  <a:lnTo>
                    <a:pt x="0" y="3779000"/>
                  </a:lnTo>
                  <a:lnTo>
                    <a:pt x="4158460" y="3779000"/>
                  </a:lnTo>
                  <a:lnTo>
                    <a:pt x="4158460" y="0"/>
                  </a:lnTo>
                  <a:close/>
                </a:path>
              </a:pathLst>
            </a:custGeom>
            <a:blipFill>
              <a:blip r:embed="rId5">
                <a:alphaModFix amt="1200"/>
                <a:extLst>
                  <a:ext uri="{96DAC541-7B7A-43D3-8B79-37D633B846F1}">
                    <asvg:svgBlip xmlns:asvg="http://schemas.microsoft.com/office/drawing/2016/SVG/main" r:embed="rId6"/>
                  </a:ext>
                </a:extLst>
              </a:blip>
              <a:stretch>
                <a:fillRect/>
              </a:stretch>
            </a:blipFill>
          </p:spPr>
          <p:txBody>
            <a:bodyPr/>
            <a:lstStyle/>
            <a:p>
              <a:endParaRPr lang="tr-TR"/>
            </a:p>
          </p:txBody>
        </p:sp>
      </p:grpSp>
      <p:sp>
        <p:nvSpPr>
          <p:cNvPr id="16" name="Freeform 16"/>
          <p:cNvSpPr/>
          <p:nvPr/>
        </p:nvSpPr>
        <p:spPr>
          <a:xfrm>
            <a:off x="0" y="213"/>
            <a:ext cx="4680373" cy="3221028"/>
          </a:xfrm>
          <a:custGeom>
            <a:avLst/>
            <a:gdLst/>
            <a:ahLst/>
            <a:cxnLst/>
            <a:rect l="l" t="t" r="r" b="b"/>
            <a:pathLst>
              <a:path w="4680373" h="3221028">
                <a:moveTo>
                  <a:pt x="0" y="0"/>
                </a:moveTo>
                <a:lnTo>
                  <a:pt x="4680373" y="0"/>
                </a:lnTo>
                <a:lnTo>
                  <a:pt x="4680373" y="3221027"/>
                </a:lnTo>
                <a:lnTo>
                  <a:pt x="0" y="3221027"/>
                </a:lnTo>
                <a:lnTo>
                  <a:pt x="0" y="0"/>
                </a:lnTo>
                <a:close/>
              </a:path>
            </a:pathLst>
          </a:custGeom>
          <a:blipFill>
            <a:blip r:embed="rId7"/>
            <a:stretch>
              <a:fillRect l="-10080" r="-10080"/>
            </a:stretch>
          </a:blipFill>
        </p:spPr>
        <p:txBody>
          <a:bodyPr/>
          <a:lstStyle/>
          <a:p>
            <a:endParaRPr lang="tr-TR"/>
          </a:p>
        </p:txBody>
      </p:sp>
      <p:sp>
        <p:nvSpPr>
          <p:cNvPr id="17" name="AutoShape 17"/>
          <p:cNvSpPr/>
          <p:nvPr/>
        </p:nvSpPr>
        <p:spPr>
          <a:xfrm>
            <a:off x="548640" y="5725837"/>
            <a:ext cx="991280" cy="0"/>
          </a:xfrm>
          <a:prstGeom prst="line">
            <a:avLst/>
          </a:prstGeom>
          <a:ln w="38100" cap="rnd">
            <a:solidFill>
              <a:srgbClr val="F9A727"/>
            </a:solidFill>
            <a:prstDash val="solid"/>
            <a:headEnd type="none" w="sm" len="sm"/>
            <a:tailEnd type="none" w="sm" len="sm"/>
          </a:ln>
        </p:spPr>
        <p:txBody>
          <a:bodyPr/>
          <a:lstStyle/>
          <a:p>
            <a:endParaRPr lang="tr-TR"/>
          </a:p>
        </p:txBody>
      </p:sp>
      <p:grpSp>
        <p:nvGrpSpPr>
          <p:cNvPr id="18" name="Group 18"/>
          <p:cNvGrpSpPr/>
          <p:nvPr/>
        </p:nvGrpSpPr>
        <p:grpSpPr>
          <a:xfrm>
            <a:off x="5060173" y="6492571"/>
            <a:ext cx="182217" cy="18221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tr-TR"/>
            </a:p>
          </p:txBody>
        </p:sp>
      </p:grpSp>
      <p:grpSp>
        <p:nvGrpSpPr>
          <p:cNvPr id="20" name="Group 20"/>
          <p:cNvGrpSpPr/>
          <p:nvPr/>
        </p:nvGrpSpPr>
        <p:grpSpPr>
          <a:xfrm>
            <a:off x="5097312" y="1458326"/>
            <a:ext cx="152400" cy="152400"/>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tr-TR"/>
            </a:p>
          </p:txBody>
        </p:sp>
      </p:grpSp>
      <p:sp>
        <p:nvSpPr>
          <p:cNvPr id="22" name="AutoShape 22"/>
          <p:cNvSpPr/>
          <p:nvPr/>
        </p:nvSpPr>
        <p:spPr>
          <a:xfrm flipV="1">
            <a:off x="5165215" y="6124995"/>
            <a:ext cx="0" cy="470197"/>
          </a:xfrm>
          <a:prstGeom prst="line">
            <a:avLst/>
          </a:prstGeom>
          <a:ln w="47625" cap="rnd">
            <a:solidFill>
              <a:srgbClr val="00385C"/>
            </a:solidFill>
            <a:prstDash val="solid"/>
            <a:headEnd type="none" w="sm" len="sm"/>
            <a:tailEnd type="none" w="sm" len="sm"/>
          </a:ln>
        </p:spPr>
        <p:txBody>
          <a:bodyPr/>
          <a:lstStyle/>
          <a:p>
            <a:endParaRPr lang="tr-TR"/>
          </a:p>
        </p:txBody>
      </p:sp>
      <p:sp>
        <p:nvSpPr>
          <p:cNvPr id="23" name="Freeform 23"/>
          <p:cNvSpPr/>
          <p:nvPr/>
        </p:nvSpPr>
        <p:spPr>
          <a:xfrm>
            <a:off x="5299723" y="548242"/>
            <a:ext cx="959457" cy="722708"/>
          </a:xfrm>
          <a:custGeom>
            <a:avLst/>
            <a:gdLst/>
            <a:ahLst/>
            <a:cxnLst/>
            <a:rect l="l" t="t" r="r" b="b"/>
            <a:pathLst>
              <a:path w="959457" h="722708">
                <a:moveTo>
                  <a:pt x="0" y="0"/>
                </a:moveTo>
                <a:lnTo>
                  <a:pt x="959457" y="0"/>
                </a:lnTo>
                <a:lnTo>
                  <a:pt x="959457" y="722708"/>
                </a:lnTo>
                <a:lnTo>
                  <a:pt x="0" y="722708"/>
                </a:lnTo>
                <a:lnTo>
                  <a:pt x="0" y="0"/>
                </a:lnTo>
                <a:close/>
              </a:path>
            </a:pathLst>
          </a:custGeom>
          <a:blipFill>
            <a:blip r:embed="rId8"/>
            <a:stretch>
              <a:fillRect/>
            </a:stretch>
          </a:blipFill>
        </p:spPr>
        <p:txBody>
          <a:bodyPr/>
          <a:lstStyle/>
          <a:p>
            <a:endParaRPr lang="tr-TR"/>
          </a:p>
        </p:txBody>
      </p:sp>
      <p:sp>
        <p:nvSpPr>
          <p:cNvPr id="24" name="Freeform 24"/>
          <p:cNvSpPr/>
          <p:nvPr/>
        </p:nvSpPr>
        <p:spPr>
          <a:xfrm>
            <a:off x="6554893" y="459392"/>
            <a:ext cx="783584" cy="639996"/>
          </a:xfrm>
          <a:custGeom>
            <a:avLst/>
            <a:gdLst/>
            <a:ahLst/>
            <a:cxnLst/>
            <a:rect l="l" t="t" r="r" b="b"/>
            <a:pathLst>
              <a:path w="783584" h="639996">
                <a:moveTo>
                  <a:pt x="0" y="0"/>
                </a:moveTo>
                <a:lnTo>
                  <a:pt x="783584" y="0"/>
                </a:lnTo>
                <a:lnTo>
                  <a:pt x="783584" y="639996"/>
                </a:lnTo>
                <a:lnTo>
                  <a:pt x="0" y="639996"/>
                </a:lnTo>
                <a:lnTo>
                  <a:pt x="0" y="0"/>
                </a:lnTo>
                <a:close/>
              </a:path>
            </a:pathLst>
          </a:custGeom>
          <a:blipFill>
            <a:blip r:embed="rId9"/>
            <a:stretch>
              <a:fillRect/>
            </a:stretch>
          </a:blipFill>
        </p:spPr>
        <p:txBody>
          <a:bodyPr/>
          <a:lstStyle/>
          <a:p>
            <a:endParaRPr lang="tr-TR"/>
          </a:p>
        </p:txBody>
      </p:sp>
      <p:sp>
        <p:nvSpPr>
          <p:cNvPr id="25" name="Freeform 25"/>
          <p:cNvSpPr/>
          <p:nvPr/>
        </p:nvSpPr>
        <p:spPr>
          <a:xfrm>
            <a:off x="6554893" y="1610726"/>
            <a:ext cx="783584" cy="640594"/>
          </a:xfrm>
          <a:custGeom>
            <a:avLst/>
            <a:gdLst/>
            <a:ahLst/>
            <a:cxnLst/>
            <a:rect l="l" t="t" r="r" b="b"/>
            <a:pathLst>
              <a:path w="783584" h="640594">
                <a:moveTo>
                  <a:pt x="0" y="0"/>
                </a:moveTo>
                <a:lnTo>
                  <a:pt x="783584" y="0"/>
                </a:lnTo>
                <a:lnTo>
                  <a:pt x="783584" y="640595"/>
                </a:lnTo>
                <a:lnTo>
                  <a:pt x="0" y="640595"/>
                </a:lnTo>
                <a:lnTo>
                  <a:pt x="0" y="0"/>
                </a:lnTo>
                <a:close/>
              </a:path>
            </a:pathLst>
          </a:custGeom>
          <a:blipFill>
            <a:blip r:embed="rId10"/>
            <a:stretch>
              <a:fillRect/>
            </a:stretch>
          </a:blipFill>
        </p:spPr>
        <p:txBody>
          <a:bodyPr/>
          <a:lstStyle/>
          <a:p>
            <a:endParaRPr lang="tr-TR"/>
          </a:p>
        </p:txBody>
      </p:sp>
      <p:sp>
        <p:nvSpPr>
          <p:cNvPr id="26" name="Freeform 26"/>
          <p:cNvSpPr/>
          <p:nvPr/>
        </p:nvSpPr>
        <p:spPr>
          <a:xfrm>
            <a:off x="5409275" y="1560766"/>
            <a:ext cx="986055" cy="740516"/>
          </a:xfrm>
          <a:custGeom>
            <a:avLst/>
            <a:gdLst/>
            <a:ahLst/>
            <a:cxnLst/>
            <a:rect l="l" t="t" r="r" b="b"/>
            <a:pathLst>
              <a:path w="986055" h="740516">
                <a:moveTo>
                  <a:pt x="0" y="0"/>
                </a:moveTo>
                <a:lnTo>
                  <a:pt x="986055" y="0"/>
                </a:lnTo>
                <a:lnTo>
                  <a:pt x="986055" y="740515"/>
                </a:lnTo>
                <a:lnTo>
                  <a:pt x="0" y="740515"/>
                </a:lnTo>
                <a:lnTo>
                  <a:pt x="0" y="0"/>
                </a:lnTo>
                <a:close/>
              </a:path>
            </a:pathLst>
          </a:custGeom>
          <a:blipFill>
            <a:blip r:embed="rId11"/>
            <a:stretch>
              <a:fillRect/>
            </a:stretch>
          </a:blipFill>
        </p:spPr>
        <p:txBody>
          <a:bodyPr/>
          <a:lstStyle/>
          <a:p>
            <a:endParaRPr lang="tr-TR"/>
          </a:p>
        </p:txBody>
      </p:sp>
      <p:sp>
        <p:nvSpPr>
          <p:cNvPr id="27" name="Freeform 27"/>
          <p:cNvSpPr/>
          <p:nvPr/>
        </p:nvSpPr>
        <p:spPr>
          <a:xfrm>
            <a:off x="5299723" y="2693651"/>
            <a:ext cx="959457" cy="722708"/>
          </a:xfrm>
          <a:custGeom>
            <a:avLst/>
            <a:gdLst/>
            <a:ahLst/>
            <a:cxnLst/>
            <a:rect l="l" t="t" r="r" b="b"/>
            <a:pathLst>
              <a:path w="959457" h="722708">
                <a:moveTo>
                  <a:pt x="0" y="0"/>
                </a:moveTo>
                <a:lnTo>
                  <a:pt x="959457" y="0"/>
                </a:lnTo>
                <a:lnTo>
                  <a:pt x="959457" y="722707"/>
                </a:lnTo>
                <a:lnTo>
                  <a:pt x="0" y="722707"/>
                </a:lnTo>
                <a:lnTo>
                  <a:pt x="0" y="0"/>
                </a:lnTo>
                <a:close/>
              </a:path>
            </a:pathLst>
          </a:custGeom>
          <a:blipFill>
            <a:blip r:embed="rId8"/>
            <a:stretch>
              <a:fillRect/>
            </a:stretch>
          </a:blipFill>
        </p:spPr>
        <p:txBody>
          <a:bodyPr/>
          <a:lstStyle/>
          <a:p>
            <a:endParaRPr lang="tr-TR"/>
          </a:p>
        </p:txBody>
      </p:sp>
      <p:sp>
        <p:nvSpPr>
          <p:cNvPr id="28" name="Freeform 28"/>
          <p:cNvSpPr/>
          <p:nvPr/>
        </p:nvSpPr>
        <p:spPr>
          <a:xfrm>
            <a:off x="6517958" y="2647834"/>
            <a:ext cx="820519" cy="677820"/>
          </a:xfrm>
          <a:custGeom>
            <a:avLst/>
            <a:gdLst/>
            <a:ahLst/>
            <a:cxnLst/>
            <a:rect l="l" t="t" r="r" b="b"/>
            <a:pathLst>
              <a:path w="820519" h="677820">
                <a:moveTo>
                  <a:pt x="0" y="0"/>
                </a:moveTo>
                <a:lnTo>
                  <a:pt x="820519" y="0"/>
                </a:lnTo>
                <a:lnTo>
                  <a:pt x="820519" y="677820"/>
                </a:lnTo>
                <a:lnTo>
                  <a:pt x="0" y="677820"/>
                </a:lnTo>
                <a:lnTo>
                  <a:pt x="0" y="0"/>
                </a:lnTo>
                <a:close/>
              </a:path>
            </a:pathLst>
          </a:custGeom>
          <a:blipFill>
            <a:blip r:embed="rId12"/>
            <a:stretch>
              <a:fillRect/>
            </a:stretch>
          </a:blipFill>
        </p:spPr>
        <p:txBody>
          <a:bodyPr/>
          <a:lstStyle/>
          <a:p>
            <a:endParaRPr lang="tr-TR"/>
          </a:p>
        </p:txBody>
      </p:sp>
      <p:sp>
        <p:nvSpPr>
          <p:cNvPr id="29" name="Freeform 29"/>
          <p:cNvSpPr/>
          <p:nvPr/>
        </p:nvSpPr>
        <p:spPr>
          <a:xfrm>
            <a:off x="7338477" y="2647834"/>
            <a:ext cx="812264" cy="677820"/>
          </a:xfrm>
          <a:custGeom>
            <a:avLst/>
            <a:gdLst/>
            <a:ahLst/>
            <a:cxnLst/>
            <a:rect l="l" t="t" r="r" b="b"/>
            <a:pathLst>
              <a:path w="812264" h="677820">
                <a:moveTo>
                  <a:pt x="0" y="0"/>
                </a:moveTo>
                <a:lnTo>
                  <a:pt x="812265" y="0"/>
                </a:lnTo>
                <a:lnTo>
                  <a:pt x="812265" y="677820"/>
                </a:lnTo>
                <a:lnTo>
                  <a:pt x="0" y="677820"/>
                </a:lnTo>
                <a:lnTo>
                  <a:pt x="0" y="0"/>
                </a:lnTo>
                <a:close/>
              </a:path>
            </a:pathLst>
          </a:custGeom>
          <a:blipFill>
            <a:blip r:embed="rId13"/>
            <a:stretch>
              <a:fillRect/>
            </a:stretch>
          </a:blipFill>
        </p:spPr>
        <p:txBody>
          <a:bodyPr/>
          <a:lstStyle/>
          <a:p>
            <a:endParaRPr lang="tr-TR"/>
          </a:p>
        </p:txBody>
      </p:sp>
      <p:sp>
        <p:nvSpPr>
          <p:cNvPr id="30" name="Freeform 30"/>
          <p:cNvSpPr/>
          <p:nvPr/>
        </p:nvSpPr>
        <p:spPr>
          <a:xfrm>
            <a:off x="8101376" y="2647834"/>
            <a:ext cx="820519" cy="677820"/>
          </a:xfrm>
          <a:custGeom>
            <a:avLst/>
            <a:gdLst/>
            <a:ahLst/>
            <a:cxnLst/>
            <a:rect l="l" t="t" r="r" b="b"/>
            <a:pathLst>
              <a:path w="820519" h="677820">
                <a:moveTo>
                  <a:pt x="0" y="0"/>
                </a:moveTo>
                <a:lnTo>
                  <a:pt x="820519" y="0"/>
                </a:lnTo>
                <a:lnTo>
                  <a:pt x="820519" y="677820"/>
                </a:lnTo>
                <a:lnTo>
                  <a:pt x="0" y="677820"/>
                </a:lnTo>
                <a:lnTo>
                  <a:pt x="0" y="0"/>
                </a:lnTo>
                <a:close/>
              </a:path>
            </a:pathLst>
          </a:custGeom>
          <a:blipFill>
            <a:blip r:embed="rId14"/>
            <a:stretch>
              <a:fillRect/>
            </a:stretch>
          </a:blipFill>
        </p:spPr>
        <p:txBody>
          <a:bodyPr/>
          <a:lstStyle/>
          <a:p>
            <a:endParaRPr lang="tr-TR"/>
          </a:p>
        </p:txBody>
      </p:sp>
      <p:sp>
        <p:nvSpPr>
          <p:cNvPr id="31" name="Freeform 31"/>
          <p:cNvSpPr/>
          <p:nvPr/>
        </p:nvSpPr>
        <p:spPr>
          <a:xfrm>
            <a:off x="8921895" y="2643275"/>
            <a:ext cx="818854" cy="682379"/>
          </a:xfrm>
          <a:custGeom>
            <a:avLst/>
            <a:gdLst/>
            <a:ahLst/>
            <a:cxnLst/>
            <a:rect l="l" t="t" r="r" b="b"/>
            <a:pathLst>
              <a:path w="818854" h="682379">
                <a:moveTo>
                  <a:pt x="0" y="0"/>
                </a:moveTo>
                <a:lnTo>
                  <a:pt x="818855" y="0"/>
                </a:lnTo>
                <a:lnTo>
                  <a:pt x="818855" y="682379"/>
                </a:lnTo>
                <a:lnTo>
                  <a:pt x="0" y="682379"/>
                </a:lnTo>
                <a:lnTo>
                  <a:pt x="0" y="0"/>
                </a:lnTo>
                <a:close/>
              </a:path>
            </a:pathLst>
          </a:custGeom>
          <a:blipFill>
            <a:blip r:embed="rId15"/>
            <a:stretch>
              <a:fillRect/>
            </a:stretch>
          </a:blipFill>
        </p:spPr>
        <p:txBody>
          <a:bodyPr/>
          <a:lstStyle/>
          <a:p>
            <a:endParaRPr lang="tr-TR"/>
          </a:p>
        </p:txBody>
      </p:sp>
      <p:sp>
        <p:nvSpPr>
          <p:cNvPr id="32" name="Freeform 32"/>
          <p:cNvSpPr/>
          <p:nvPr/>
        </p:nvSpPr>
        <p:spPr>
          <a:xfrm>
            <a:off x="5299723" y="3806883"/>
            <a:ext cx="976932" cy="731848"/>
          </a:xfrm>
          <a:custGeom>
            <a:avLst/>
            <a:gdLst/>
            <a:ahLst/>
            <a:cxnLst/>
            <a:rect l="l" t="t" r="r" b="b"/>
            <a:pathLst>
              <a:path w="976932" h="731848">
                <a:moveTo>
                  <a:pt x="0" y="0"/>
                </a:moveTo>
                <a:lnTo>
                  <a:pt x="976933" y="0"/>
                </a:lnTo>
                <a:lnTo>
                  <a:pt x="976933" y="731849"/>
                </a:lnTo>
                <a:lnTo>
                  <a:pt x="0" y="731849"/>
                </a:lnTo>
                <a:lnTo>
                  <a:pt x="0" y="0"/>
                </a:lnTo>
                <a:close/>
              </a:path>
            </a:pathLst>
          </a:custGeom>
          <a:blipFill>
            <a:blip r:embed="rId16"/>
            <a:stretch>
              <a:fillRect/>
            </a:stretch>
          </a:blipFill>
        </p:spPr>
        <p:txBody>
          <a:bodyPr/>
          <a:lstStyle/>
          <a:p>
            <a:endParaRPr lang="tr-TR"/>
          </a:p>
        </p:txBody>
      </p:sp>
      <p:sp>
        <p:nvSpPr>
          <p:cNvPr id="33" name="Freeform 33"/>
          <p:cNvSpPr/>
          <p:nvPr/>
        </p:nvSpPr>
        <p:spPr>
          <a:xfrm>
            <a:off x="6595319" y="3840004"/>
            <a:ext cx="753039" cy="629252"/>
          </a:xfrm>
          <a:custGeom>
            <a:avLst/>
            <a:gdLst/>
            <a:ahLst/>
            <a:cxnLst/>
            <a:rect l="l" t="t" r="r" b="b"/>
            <a:pathLst>
              <a:path w="753039" h="629252">
                <a:moveTo>
                  <a:pt x="0" y="0"/>
                </a:moveTo>
                <a:lnTo>
                  <a:pt x="753039" y="0"/>
                </a:lnTo>
                <a:lnTo>
                  <a:pt x="753039" y="629252"/>
                </a:lnTo>
                <a:lnTo>
                  <a:pt x="0" y="629252"/>
                </a:lnTo>
                <a:lnTo>
                  <a:pt x="0" y="0"/>
                </a:lnTo>
                <a:close/>
              </a:path>
            </a:pathLst>
          </a:custGeom>
          <a:blipFill>
            <a:blip r:embed="rId17"/>
            <a:stretch>
              <a:fillRect/>
            </a:stretch>
          </a:blipFill>
        </p:spPr>
        <p:txBody>
          <a:bodyPr/>
          <a:lstStyle/>
          <a:p>
            <a:endParaRPr lang="tr-TR"/>
          </a:p>
        </p:txBody>
      </p:sp>
      <p:sp>
        <p:nvSpPr>
          <p:cNvPr id="34" name="Freeform 34"/>
          <p:cNvSpPr/>
          <p:nvPr/>
        </p:nvSpPr>
        <p:spPr>
          <a:xfrm>
            <a:off x="7338477" y="3840004"/>
            <a:ext cx="762899" cy="629252"/>
          </a:xfrm>
          <a:custGeom>
            <a:avLst/>
            <a:gdLst/>
            <a:ahLst/>
            <a:cxnLst/>
            <a:rect l="l" t="t" r="r" b="b"/>
            <a:pathLst>
              <a:path w="762899" h="629252">
                <a:moveTo>
                  <a:pt x="0" y="0"/>
                </a:moveTo>
                <a:lnTo>
                  <a:pt x="762899" y="0"/>
                </a:lnTo>
                <a:lnTo>
                  <a:pt x="762899" y="629252"/>
                </a:lnTo>
                <a:lnTo>
                  <a:pt x="0" y="629252"/>
                </a:lnTo>
                <a:lnTo>
                  <a:pt x="0" y="0"/>
                </a:lnTo>
                <a:close/>
              </a:path>
            </a:pathLst>
          </a:custGeom>
          <a:blipFill>
            <a:blip r:embed="rId18"/>
            <a:stretch>
              <a:fillRect/>
            </a:stretch>
          </a:blipFill>
        </p:spPr>
        <p:txBody>
          <a:bodyPr/>
          <a:lstStyle/>
          <a:p>
            <a:endParaRPr lang="tr-TR"/>
          </a:p>
        </p:txBody>
      </p:sp>
      <p:sp>
        <p:nvSpPr>
          <p:cNvPr id="35" name="Freeform 35"/>
          <p:cNvSpPr/>
          <p:nvPr/>
        </p:nvSpPr>
        <p:spPr>
          <a:xfrm>
            <a:off x="5501653" y="4929257"/>
            <a:ext cx="757527" cy="566408"/>
          </a:xfrm>
          <a:custGeom>
            <a:avLst/>
            <a:gdLst/>
            <a:ahLst/>
            <a:cxnLst/>
            <a:rect l="l" t="t" r="r" b="b"/>
            <a:pathLst>
              <a:path w="757527" h="566408">
                <a:moveTo>
                  <a:pt x="0" y="0"/>
                </a:moveTo>
                <a:lnTo>
                  <a:pt x="757527" y="0"/>
                </a:lnTo>
                <a:lnTo>
                  <a:pt x="757527" y="566408"/>
                </a:lnTo>
                <a:lnTo>
                  <a:pt x="0" y="566408"/>
                </a:lnTo>
                <a:lnTo>
                  <a:pt x="0" y="0"/>
                </a:lnTo>
                <a:close/>
              </a:path>
            </a:pathLst>
          </a:custGeom>
          <a:blipFill>
            <a:blip r:embed="rId19"/>
            <a:stretch>
              <a:fillRect/>
            </a:stretch>
          </a:blipFill>
        </p:spPr>
        <p:txBody>
          <a:bodyPr/>
          <a:lstStyle/>
          <a:p>
            <a:endParaRPr lang="tr-TR"/>
          </a:p>
        </p:txBody>
      </p:sp>
      <p:sp>
        <p:nvSpPr>
          <p:cNvPr id="36" name="Freeform 36"/>
          <p:cNvSpPr/>
          <p:nvPr/>
        </p:nvSpPr>
        <p:spPr>
          <a:xfrm>
            <a:off x="6583030" y="4929257"/>
            <a:ext cx="765328" cy="632671"/>
          </a:xfrm>
          <a:custGeom>
            <a:avLst/>
            <a:gdLst/>
            <a:ahLst/>
            <a:cxnLst/>
            <a:rect l="l" t="t" r="r" b="b"/>
            <a:pathLst>
              <a:path w="765328" h="632671">
                <a:moveTo>
                  <a:pt x="0" y="0"/>
                </a:moveTo>
                <a:lnTo>
                  <a:pt x="765328" y="0"/>
                </a:lnTo>
                <a:lnTo>
                  <a:pt x="765328" y="632671"/>
                </a:lnTo>
                <a:lnTo>
                  <a:pt x="0" y="632671"/>
                </a:lnTo>
                <a:lnTo>
                  <a:pt x="0" y="0"/>
                </a:lnTo>
                <a:close/>
              </a:path>
            </a:pathLst>
          </a:custGeom>
          <a:blipFill>
            <a:blip r:embed="rId20"/>
            <a:stretch>
              <a:fillRect/>
            </a:stretch>
          </a:blipFill>
        </p:spPr>
        <p:txBody>
          <a:bodyPr/>
          <a:lstStyle/>
          <a:p>
            <a:endParaRPr lang="tr-TR"/>
          </a:p>
        </p:txBody>
      </p:sp>
      <p:sp>
        <p:nvSpPr>
          <p:cNvPr id="37" name="TextBox 37"/>
          <p:cNvSpPr txBox="1"/>
          <p:nvPr/>
        </p:nvSpPr>
        <p:spPr>
          <a:xfrm>
            <a:off x="4876800" y="162098"/>
            <a:ext cx="845847" cy="254804"/>
          </a:xfrm>
          <a:prstGeom prst="rect">
            <a:avLst/>
          </a:prstGeom>
        </p:spPr>
        <p:txBody>
          <a:bodyPr lIns="0" tIns="0" rIns="0" bIns="0" rtlCol="0" anchor="t">
            <a:spAutoFit/>
          </a:bodyPr>
          <a:lstStyle/>
          <a:p>
            <a:pPr algn="l">
              <a:lnSpc>
                <a:spcPts val="2090"/>
              </a:lnSpc>
              <a:spcBef>
                <a:spcPct val="0"/>
              </a:spcBef>
            </a:pPr>
            <a:r>
              <a:rPr lang="en-US" sz="1493" b="1" spc="258">
                <a:solidFill>
                  <a:srgbClr val="00385C"/>
                </a:solidFill>
                <a:latin typeface="Lato Bold"/>
                <a:ea typeface="Lato Bold"/>
                <a:cs typeface="Lato Bold"/>
                <a:sym typeface="Lato Bold"/>
              </a:rPr>
              <a:t>2009</a:t>
            </a:r>
          </a:p>
        </p:txBody>
      </p:sp>
      <p:sp>
        <p:nvSpPr>
          <p:cNvPr id="38" name="TextBox 38"/>
          <p:cNvSpPr txBox="1"/>
          <p:nvPr/>
        </p:nvSpPr>
        <p:spPr>
          <a:xfrm>
            <a:off x="4876800" y="6750989"/>
            <a:ext cx="845847" cy="254804"/>
          </a:xfrm>
          <a:prstGeom prst="rect">
            <a:avLst/>
          </a:prstGeom>
        </p:spPr>
        <p:txBody>
          <a:bodyPr lIns="0" tIns="0" rIns="0" bIns="0" rtlCol="0" anchor="t">
            <a:spAutoFit/>
          </a:bodyPr>
          <a:lstStyle/>
          <a:p>
            <a:pPr algn="l">
              <a:lnSpc>
                <a:spcPts val="2090"/>
              </a:lnSpc>
              <a:spcBef>
                <a:spcPct val="0"/>
              </a:spcBef>
            </a:pPr>
            <a:r>
              <a:rPr lang="en-US" sz="1493" b="1" spc="258">
                <a:solidFill>
                  <a:srgbClr val="00385C"/>
                </a:solidFill>
                <a:latin typeface="Lato Bold"/>
                <a:ea typeface="Lato Bold"/>
                <a:cs typeface="Lato Bold"/>
                <a:sym typeface="Lato Bold"/>
              </a:rPr>
              <a:t>2025</a:t>
            </a:r>
          </a:p>
        </p:txBody>
      </p:sp>
      <p:sp>
        <p:nvSpPr>
          <p:cNvPr id="39" name="TextBox 39"/>
          <p:cNvSpPr txBox="1"/>
          <p:nvPr/>
        </p:nvSpPr>
        <p:spPr>
          <a:xfrm>
            <a:off x="548640" y="4351020"/>
            <a:ext cx="3773639" cy="605324"/>
          </a:xfrm>
          <a:prstGeom prst="rect">
            <a:avLst/>
          </a:prstGeom>
        </p:spPr>
        <p:txBody>
          <a:bodyPr lIns="0" tIns="0" rIns="0" bIns="0" rtlCol="0" anchor="t">
            <a:spAutoFit/>
          </a:bodyPr>
          <a:lstStyle/>
          <a:p>
            <a:pPr algn="l">
              <a:lnSpc>
                <a:spcPts val="4778"/>
              </a:lnSpc>
            </a:pPr>
            <a:r>
              <a:rPr lang="en-US" sz="4266" b="1">
                <a:solidFill>
                  <a:srgbClr val="F4F4F4"/>
                </a:solidFill>
                <a:latin typeface="Montserrat Bold"/>
                <a:ea typeface="Montserrat Bold"/>
                <a:cs typeface="Montserrat Bold"/>
                <a:sym typeface="Montserrat Bold"/>
              </a:rPr>
              <a:t>Eresense</a:t>
            </a:r>
          </a:p>
        </p:txBody>
      </p:sp>
      <p:grpSp>
        <p:nvGrpSpPr>
          <p:cNvPr id="40" name="Group 40"/>
          <p:cNvGrpSpPr/>
          <p:nvPr/>
        </p:nvGrpSpPr>
        <p:grpSpPr>
          <a:xfrm>
            <a:off x="6880914" y="6112622"/>
            <a:ext cx="1106170" cy="687573"/>
            <a:chOff x="0" y="-38100"/>
            <a:chExt cx="1474894" cy="916765"/>
          </a:xfrm>
        </p:grpSpPr>
        <p:sp>
          <p:nvSpPr>
            <p:cNvPr id="41" name="TextBox 41"/>
            <p:cNvSpPr txBox="1"/>
            <p:nvPr/>
          </p:nvSpPr>
          <p:spPr>
            <a:xfrm>
              <a:off x="0" y="230340"/>
              <a:ext cx="1474894" cy="648325"/>
            </a:xfrm>
            <a:prstGeom prst="rect">
              <a:avLst/>
            </a:prstGeom>
          </p:spPr>
          <p:txBody>
            <a:bodyPr lIns="0" tIns="0" rIns="0" bIns="0" rtlCol="0" anchor="t">
              <a:spAutoFit/>
            </a:bodyPr>
            <a:lstStyle/>
            <a:p>
              <a:pPr algn="ctr">
                <a:lnSpc>
                  <a:spcPts val="2956"/>
                </a:lnSpc>
              </a:pPr>
              <a:r>
                <a:rPr lang="en-US" sz="2112" spc="-21">
                  <a:solidFill>
                    <a:srgbClr val="1E5175"/>
                  </a:solidFill>
                  <a:latin typeface="TAN Harmoni"/>
                  <a:ea typeface="TAN Harmoni"/>
                  <a:cs typeface="TAN Harmoni"/>
                  <a:sym typeface="TAN Harmoni"/>
                </a:rPr>
                <a:t>OTOMASYON</a:t>
              </a:r>
            </a:p>
          </p:txBody>
        </p:sp>
        <p:sp>
          <p:nvSpPr>
            <p:cNvPr id="42" name="TextBox 42"/>
            <p:cNvSpPr txBox="1"/>
            <p:nvPr/>
          </p:nvSpPr>
          <p:spPr>
            <a:xfrm>
              <a:off x="502750" y="-38100"/>
              <a:ext cx="527438" cy="441429"/>
            </a:xfrm>
            <a:prstGeom prst="rect">
              <a:avLst/>
            </a:prstGeom>
          </p:spPr>
          <p:txBody>
            <a:bodyPr wrap="square" lIns="0" tIns="0" rIns="0" bIns="0" rtlCol="0" anchor="t">
              <a:spAutoFit/>
            </a:bodyPr>
            <a:lstStyle/>
            <a:p>
              <a:pPr algn="ctr">
                <a:lnSpc>
                  <a:spcPts val="2733"/>
                </a:lnSpc>
              </a:pPr>
              <a:r>
                <a:rPr lang="en-US" sz="1952" dirty="0">
                  <a:solidFill>
                    <a:srgbClr val="A6AAF9"/>
                  </a:solidFill>
                  <a:latin typeface="Magneton"/>
                  <a:ea typeface="Magneton"/>
                  <a:cs typeface="Magneton"/>
                  <a:sym typeface="Magneton"/>
                </a:rPr>
                <a:t>800</a:t>
              </a:r>
            </a:p>
          </p:txBody>
        </p:sp>
      </p:grpSp>
      <p:grpSp>
        <p:nvGrpSpPr>
          <p:cNvPr id="43" name="Group 43"/>
          <p:cNvGrpSpPr/>
          <p:nvPr/>
        </p:nvGrpSpPr>
        <p:grpSpPr>
          <a:xfrm>
            <a:off x="5457115" y="6112622"/>
            <a:ext cx="966599" cy="666942"/>
            <a:chOff x="0" y="-38100"/>
            <a:chExt cx="1288799" cy="889256"/>
          </a:xfrm>
        </p:grpSpPr>
        <p:sp>
          <p:nvSpPr>
            <p:cNvPr id="44" name="TextBox 44"/>
            <p:cNvSpPr txBox="1"/>
            <p:nvPr/>
          </p:nvSpPr>
          <p:spPr>
            <a:xfrm>
              <a:off x="0" y="230340"/>
              <a:ext cx="1288799" cy="620816"/>
            </a:xfrm>
            <a:prstGeom prst="rect">
              <a:avLst/>
            </a:prstGeom>
          </p:spPr>
          <p:txBody>
            <a:bodyPr lIns="0" tIns="0" rIns="0" bIns="0" rtlCol="0" anchor="t">
              <a:spAutoFit/>
            </a:bodyPr>
            <a:lstStyle/>
            <a:p>
              <a:pPr algn="ctr">
                <a:lnSpc>
                  <a:spcPts val="2956"/>
                </a:lnSpc>
              </a:pPr>
              <a:r>
                <a:rPr lang="en-US" sz="2112" spc="-21">
                  <a:solidFill>
                    <a:srgbClr val="1E5175"/>
                  </a:solidFill>
                  <a:latin typeface="TAN Harmoni"/>
                  <a:ea typeface="TAN Harmoni"/>
                  <a:cs typeface="TAN Harmoni"/>
                  <a:sym typeface="TAN Harmoni"/>
                </a:rPr>
                <a:t>LOKASYON</a:t>
              </a:r>
            </a:p>
          </p:txBody>
        </p:sp>
        <p:sp>
          <p:nvSpPr>
            <p:cNvPr id="45" name="TextBox 45"/>
            <p:cNvSpPr txBox="1"/>
            <p:nvPr/>
          </p:nvSpPr>
          <p:spPr>
            <a:xfrm>
              <a:off x="423096" y="-38100"/>
              <a:ext cx="446580" cy="440745"/>
            </a:xfrm>
            <a:prstGeom prst="rect">
              <a:avLst/>
            </a:prstGeom>
          </p:spPr>
          <p:txBody>
            <a:bodyPr wrap="square" lIns="0" tIns="0" rIns="0" bIns="0" rtlCol="0" anchor="t">
              <a:spAutoFit/>
            </a:bodyPr>
            <a:lstStyle/>
            <a:p>
              <a:pPr algn="ctr">
                <a:lnSpc>
                  <a:spcPts val="2733"/>
                </a:lnSpc>
              </a:pPr>
              <a:r>
                <a:rPr lang="en-US" sz="1952" dirty="0">
                  <a:solidFill>
                    <a:srgbClr val="A6AAF9"/>
                  </a:solidFill>
                  <a:latin typeface="Magneton"/>
                  <a:ea typeface="Magneton"/>
                  <a:cs typeface="Magneton"/>
                  <a:sym typeface="Magneton"/>
                </a:rPr>
                <a:t>650</a:t>
              </a:r>
            </a:p>
          </p:txBody>
        </p:sp>
      </p:grpSp>
      <p:grpSp>
        <p:nvGrpSpPr>
          <p:cNvPr id="46" name="Group 46"/>
          <p:cNvGrpSpPr/>
          <p:nvPr/>
        </p:nvGrpSpPr>
        <p:grpSpPr>
          <a:xfrm>
            <a:off x="8220290" y="6038336"/>
            <a:ext cx="1202111" cy="777287"/>
            <a:chOff x="12989" y="-38100"/>
            <a:chExt cx="1602814" cy="1036382"/>
          </a:xfrm>
        </p:grpSpPr>
        <p:sp>
          <p:nvSpPr>
            <p:cNvPr id="47" name="TextBox 47"/>
            <p:cNvSpPr txBox="1"/>
            <p:nvPr/>
          </p:nvSpPr>
          <p:spPr>
            <a:xfrm>
              <a:off x="12989" y="329388"/>
              <a:ext cx="1602814" cy="668894"/>
            </a:xfrm>
            <a:prstGeom prst="rect">
              <a:avLst/>
            </a:prstGeom>
          </p:spPr>
          <p:txBody>
            <a:bodyPr lIns="0" tIns="0" rIns="0" bIns="0" rtlCol="0" anchor="t">
              <a:spAutoFit/>
            </a:bodyPr>
            <a:lstStyle/>
            <a:p>
              <a:pPr algn="ctr">
                <a:lnSpc>
                  <a:spcPts val="2956"/>
                </a:lnSpc>
              </a:pPr>
              <a:r>
                <a:rPr lang="en-US" sz="2112" spc="-21" dirty="0">
                  <a:solidFill>
                    <a:srgbClr val="1E5175"/>
                  </a:solidFill>
                  <a:latin typeface="TAN Harmoni"/>
                  <a:ea typeface="TAN Harmoni"/>
                  <a:cs typeface="TAN Harmoni"/>
                  <a:sym typeface="TAN Harmoni"/>
                </a:rPr>
                <a:t>FARKLI ÜRÜN</a:t>
              </a:r>
            </a:p>
          </p:txBody>
        </p:sp>
        <p:sp>
          <p:nvSpPr>
            <p:cNvPr id="48" name="TextBox 48"/>
            <p:cNvSpPr txBox="1"/>
            <p:nvPr/>
          </p:nvSpPr>
          <p:spPr>
            <a:xfrm>
              <a:off x="719844" y="-38100"/>
              <a:ext cx="140312" cy="434764"/>
            </a:xfrm>
            <a:prstGeom prst="rect">
              <a:avLst/>
            </a:prstGeom>
          </p:spPr>
          <p:txBody>
            <a:bodyPr lIns="0" tIns="0" rIns="0" bIns="0" rtlCol="0" anchor="t">
              <a:spAutoFit/>
            </a:bodyPr>
            <a:lstStyle/>
            <a:p>
              <a:pPr algn="ctr">
                <a:lnSpc>
                  <a:spcPts val="2733"/>
                </a:lnSpc>
              </a:pPr>
              <a:r>
                <a:rPr lang="en-US" sz="1952" dirty="0">
                  <a:solidFill>
                    <a:srgbClr val="A6AAF9"/>
                  </a:solidFill>
                  <a:latin typeface="Magneton"/>
                  <a:ea typeface="Magneton"/>
                  <a:cs typeface="Magneton"/>
                  <a:sym typeface="Magneton"/>
                </a:rPr>
                <a:t>8</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982754" y="0"/>
            <a:ext cx="155937" cy="7315200"/>
          </a:xfrm>
          <a:prstGeom prst="rect">
            <a:avLst/>
          </a:prstGeom>
          <a:solidFill>
            <a:srgbClr val="F9A727"/>
          </a:solidFill>
        </p:spPr>
        <p:txBody>
          <a:bodyPr/>
          <a:lstStyle/>
          <a:p>
            <a:endParaRPr lang="tr-TR"/>
          </a:p>
        </p:txBody>
      </p:sp>
      <p:sp>
        <p:nvSpPr>
          <p:cNvPr id="3" name="Freeform 3"/>
          <p:cNvSpPr/>
          <p:nvPr/>
        </p:nvSpPr>
        <p:spPr>
          <a:xfrm>
            <a:off x="6091912" y="0"/>
            <a:ext cx="3661688" cy="7315200"/>
          </a:xfrm>
          <a:custGeom>
            <a:avLst/>
            <a:gdLst/>
            <a:ahLst/>
            <a:cxnLst/>
            <a:rect l="l" t="t" r="r" b="b"/>
            <a:pathLst>
              <a:path w="3661688" h="7315200">
                <a:moveTo>
                  <a:pt x="0" y="0"/>
                </a:moveTo>
                <a:lnTo>
                  <a:pt x="3661688" y="0"/>
                </a:lnTo>
                <a:lnTo>
                  <a:pt x="3661688" y="7315200"/>
                </a:lnTo>
                <a:lnTo>
                  <a:pt x="0" y="7315200"/>
                </a:lnTo>
                <a:lnTo>
                  <a:pt x="0" y="0"/>
                </a:lnTo>
                <a:close/>
              </a:path>
            </a:pathLst>
          </a:custGeom>
          <a:blipFill>
            <a:blip r:embed="rId3"/>
            <a:stretch>
              <a:fillRect l="-146842" r="-107599"/>
            </a:stretch>
          </a:blipFill>
        </p:spPr>
        <p:txBody>
          <a:bodyPr/>
          <a:lstStyle/>
          <a:p>
            <a:endParaRPr lang="tr-TR"/>
          </a:p>
        </p:txBody>
      </p:sp>
      <p:sp>
        <p:nvSpPr>
          <p:cNvPr id="4" name="Freeform 4"/>
          <p:cNvSpPr/>
          <p:nvPr/>
        </p:nvSpPr>
        <p:spPr>
          <a:xfrm>
            <a:off x="303770" y="938007"/>
            <a:ext cx="5401701" cy="6271931"/>
          </a:xfrm>
          <a:custGeom>
            <a:avLst/>
            <a:gdLst/>
            <a:ahLst/>
            <a:cxnLst/>
            <a:rect l="l" t="t" r="r" b="b"/>
            <a:pathLst>
              <a:path w="5401701" h="6271931">
                <a:moveTo>
                  <a:pt x="0" y="0"/>
                </a:moveTo>
                <a:lnTo>
                  <a:pt x="5401701" y="0"/>
                </a:lnTo>
                <a:lnTo>
                  <a:pt x="5401701" y="6271931"/>
                </a:lnTo>
                <a:lnTo>
                  <a:pt x="0" y="6271931"/>
                </a:lnTo>
                <a:lnTo>
                  <a:pt x="0" y="0"/>
                </a:lnTo>
                <a:close/>
              </a:path>
            </a:pathLst>
          </a:custGeom>
          <a:blipFill>
            <a:blip r:embed="rId4"/>
            <a:stretch>
              <a:fillRect/>
            </a:stretch>
          </a:blipFill>
        </p:spPr>
        <p:txBody>
          <a:bodyPr/>
          <a:lstStyle/>
          <a:p>
            <a:endParaRPr lang="tr-TR"/>
          </a:p>
        </p:txBody>
      </p:sp>
      <p:sp>
        <p:nvSpPr>
          <p:cNvPr id="5" name="Freeform 5"/>
          <p:cNvSpPr/>
          <p:nvPr/>
        </p:nvSpPr>
        <p:spPr>
          <a:xfrm rot="-5400000">
            <a:off x="5566189" y="5381015"/>
            <a:ext cx="942289" cy="1097280"/>
          </a:xfrm>
          <a:custGeom>
            <a:avLst/>
            <a:gdLst/>
            <a:ahLst/>
            <a:cxnLst/>
            <a:rect l="l" t="t" r="r" b="b"/>
            <a:pathLst>
              <a:path w="942289" h="1097280">
                <a:moveTo>
                  <a:pt x="0" y="0"/>
                </a:moveTo>
                <a:lnTo>
                  <a:pt x="942289" y="0"/>
                </a:lnTo>
                <a:lnTo>
                  <a:pt x="942289" y="1097280"/>
                </a:lnTo>
                <a:lnTo>
                  <a:pt x="0" y="1097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AutoShape 6"/>
          <p:cNvSpPr/>
          <p:nvPr/>
        </p:nvSpPr>
        <p:spPr>
          <a:xfrm>
            <a:off x="303770" y="424878"/>
            <a:ext cx="5401701" cy="0"/>
          </a:xfrm>
          <a:prstGeom prst="line">
            <a:avLst/>
          </a:prstGeom>
          <a:ln w="666750" cap="rnd">
            <a:solidFill>
              <a:srgbClr val="F9A727"/>
            </a:solidFill>
            <a:prstDash val="solid"/>
            <a:headEnd type="none" w="sm" len="sm"/>
            <a:tailEnd type="none" w="sm" len="sm"/>
          </a:ln>
        </p:spPr>
        <p:txBody>
          <a:bodyPr/>
          <a:lstStyle/>
          <a:p>
            <a:endParaRPr lang="tr-TR"/>
          </a:p>
        </p:txBody>
      </p:sp>
      <p:sp>
        <p:nvSpPr>
          <p:cNvPr id="7" name="TextBox 7"/>
          <p:cNvSpPr txBox="1"/>
          <p:nvPr/>
        </p:nvSpPr>
        <p:spPr>
          <a:xfrm>
            <a:off x="595591" y="168289"/>
            <a:ext cx="4893102" cy="456028"/>
          </a:xfrm>
          <a:prstGeom prst="rect">
            <a:avLst/>
          </a:prstGeom>
        </p:spPr>
        <p:txBody>
          <a:bodyPr lIns="0" tIns="0" rIns="0" bIns="0" rtlCol="0" anchor="t">
            <a:spAutoFit/>
          </a:bodyPr>
          <a:lstStyle/>
          <a:p>
            <a:pPr algn="ctr">
              <a:lnSpc>
                <a:spcPts val="3739"/>
              </a:lnSpc>
              <a:spcBef>
                <a:spcPct val="0"/>
              </a:spcBef>
            </a:pPr>
            <a:r>
              <a:rPr lang="en-US" sz="2671" b="1">
                <a:solidFill>
                  <a:srgbClr val="000000"/>
                </a:solidFill>
                <a:latin typeface="Montserrat Semi-Bold"/>
                <a:ea typeface="Montserrat Semi-Bold"/>
                <a:cs typeface="Montserrat Semi-Bold"/>
                <a:sym typeface="Montserrat Semi-Bold"/>
              </a:rPr>
              <a:t>Referanslarımızdan Bazıları</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346" r="-16346"/>
            </a:stretch>
          </a:blipFill>
        </p:spPr>
        <p:txBody>
          <a:bodyPr/>
          <a:lstStyle/>
          <a:p>
            <a:endParaRPr lang="tr-TR"/>
          </a:p>
        </p:txBody>
      </p:sp>
      <p:sp>
        <p:nvSpPr>
          <p:cNvPr id="3" name="AutoShape 3"/>
          <p:cNvSpPr/>
          <p:nvPr/>
        </p:nvSpPr>
        <p:spPr>
          <a:xfrm>
            <a:off x="0" y="545736"/>
            <a:ext cx="9753600" cy="6525140"/>
          </a:xfrm>
          <a:prstGeom prst="rect">
            <a:avLst/>
          </a:prstGeom>
          <a:solidFill>
            <a:srgbClr val="00385C">
              <a:alpha val="80000"/>
            </a:srgbClr>
          </a:solidFill>
        </p:spPr>
        <p:txBody>
          <a:bodyPr/>
          <a:lstStyle/>
          <a:p>
            <a:endParaRPr lang="tr-TR"/>
          </a:p>
        </p:txBody>
      </p:sp>
      <p:sp>
        <p:nvSpPr>
          <p:cNvPr id="4" name="AutoShape 4"/>
          <p:cNvSpPr/>
          <p:nvPr/>
        </p:nvSpPr>
        <p:spPr>
          <a:xfrm>
            <a:off x="3258841" y="1591939"/>
            <a:ext cx="3196111" cy="0"/>
          </a:xfrm>
          <a:prstGeom prst="line">
            <a:avLst/>
          </a:prstGeom>
          <a:ln w="457200" cap="rnd">
            <a:solidFill>
              <a:srgbClr val="F9A727"/>
            </a:solidFill>
            <a:prstDash val="solid"/>
            <a:headEnd type="none" w="sm" len="sm"/>
            <a:tailEnd type="none" w="sm" len="sm"/>
          </a:ln>
        </p:spPr>
        <p:txBody>
          <a:bodyPr/>
          <a:lstStyle/>
          <a:p>
            <a:endParaRPr lang="tr-TR"/>
          </a:p>
        </p:txBody>
      </p:sp>
      <p:sp>
        <p:nvSpPr>
          <p:cNvPr id="5" name="Freeform 5"/>
          <p:cNvSpPr/>
          <p:nvPr/>
        </p:nvSpPr>
        <p:spPr>
          <a:xfrm>
            <a:off x="118343" y="0"/>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TextBox 6"/>
          <p:cNvSpPr txBox="1"/>
          <p:nvPr/>
        </p:nvSpPr>
        <p:spPr>
          <a:xfrm>
            <a:off x="3401849" y="1436635"/>
            <a:ext cx="2910095" cy="282033"/>
          </a:xfrm>
          <a:prstGeom prst="rect">
            <a:avLst/>
          </a:prstGeom>
        </p:spPr>
        <p:txBody>
          <a:bodyPr lIns="0" tIns="0" rIns="0" bIns="0" rtlCol="0" anchor="t">
            <a:spAutoFit/>
          </a:bodyPr>
          <a:lstStyle/>
          <a:p>
            <a:pPr algn="ctr">
              <a:lnSpc>
                <a:spcPts val="2329"/>
              </a:lnSpc>
              <a:spcBef>
                <a:spcPct val="0"/>
              </a:spcBef>
            </a:pPr>
            <a:r>
              <a:rPr lang="en-US" sz="1663" b="1">
                <a:solidFill>
                  <a:srgbClr val="000000"/>
                </a:solidFill>
                <a:latin typeface="Montserrat Semi-Bold"/>
                <a:ea typeface="Montserrat Semi-Bold"/>
                <a:cs typeface="Montserrat Semi-Bold"/>
                <a:sym typeface="Montserrat Semi-Bold"/>
              </a:rPr>
              <a:t>Projelerimizden Bazıları</a:t>
            </a:r>
          </a:p>
        </p:txBody>
      </p:sp>
      <p:sp>
        <p:nvSpPr>
          <p:cNvPr id="7" name="TextBox 7"/>
          <p:cNvSpPr txBox="1"/>
          <p:nvPr/>
        </p:nvSpPr>
        <p:spPr>
          <a:xfrm>
            <a:off x="5064517" y="2377837"/>
            <a:ext cx="4689083" cy="3833457"/>
          </a:xfrm>
          <a:prstGeom prst="rect">
            <a:avLst/>
          </a:prstGeom>
        </p:spPr>
        <p:txBody>
          <a:bodyPr lIns="0" tIns="0" rIns="0" bIns="0" rtlCol="0" anchor="t">
            <a:spAutoFit/>
          </a:bodyPr>
          <a:lstStyle/>
          <a:p>
            <a:pPr marL="287342" lvl="1" indent="-143671" algn="l">
              <a:lnSpc>
                <a:spcPts val="1863"/>
              </a:lnSpc>
              <a:buFont typeface="Arial"/>
              <a:buChar char="•"/>
            </a:pPr>
            <a:r>
              <a:rPr lang="en-US" sz="1330" spc="155">
                <a:solidFill>
                  <a:srgbClr val="FFFFFF"/>
                </a:solidFill>
                <a:latin typeface="Lato"/>
                <a:ea typeface="Lato"/>
                <a:cs typeface="Lato"/>
                <a:sym typeface="Lato"/>
              </a:rPr>
              <a:t>Kalyon Kuzey Marmara Otabanı (2017 - )</a:t>
            </a:r>
          </a:p>
          <a:p>
            <a:pPr marL="287342" lvl="1" indent="-143671" algn="l">
              <a:lnSpc>
                <a:spcPts val="1863"/>
              </a:lnSpc>
              <a:buFont typeface="Arial"/>
              <a:buChar char="•"/>
            </a:pPr>
            <a:r>
              <a:rPr lang="en-US" sz="1330" spc="155">
                <a:solidFill>
                  <a:srgbClr val="FFFFFF"/>
                </a:solidFill>
                <a:latin typeface="Lato"/>
                <a:ea typeface="Lato"/>
                <a:cs typeface="Lato"/>
                <a:sym typeface="Lato"/>
              </a:rPr>
              <a:t>Aka (Cengiz, Makyol …, ) Sabiha G. (2017 - )</a:t>
            </a:r>
          </a:p>
          <a:p>
            <a:pPr marL="287342" lvl="1" indent="-143671" algn="l">
              <a:lnSpc>
                <a:spcPts val="1863"/>
              </a:lnSpc>
              <a:buFont typeface="Arial"/>
              <a:buChar char="•"/>
            </a:pPr>
            <a:r>
              <a:rPr lang="en-US" sz="1330" spc="155">
                <a:solidFill>
                  <a:srgbClr val="FFFFFF"/>
                </a:solidFill>
                <a:latin typeface="Lato"/>
                <a:ea typeface="Lato"/>
                <a:cs typeface="Lato"/>
                <a:sym typeface="Lato"/>
              </a:rPr>
              <a:t>Kalyon - Kolin – Cengiz GYH Metro (2017 -) </a:t>
            </a:r>
          </a:p>
          <a:p>
            <a:pPr marL="287342" lvl="1" indent="-143671" algn="l">
              <a:lnSpc>
                <a:spcPts val="1863"/>
              </a:lnSpc>
              <a:buFont typeface="Arial"/>
              <a:buChar char="•"/>
            </a:pPr>
            <a:r>
              <a:rPr lang="en-US" sz="1330" spc="155">
                <a:solidFill>
                  <a:srgbClr val="FFFFFF"/>
                </a:solidFill>
                <a:latin typeface="Lato"/>
                <a:ea typeface="Lato"/>
                <a:cs typeface="Lato"/>
                <a:sym typeface="Lato"/>
              </a:rPr>
              <a:t>Kalyon - Kolin 3. Havalimanı (2017 -2019) </a:t>
            </a:r>
          </a:p>
          <a:p>
            <a:pPr marL="287342" lvl="1" indent="-143671" algn="l">
              <a:lnSpc>
                <a:spcPts val="1863"/>
              </a:lnSpc>
              <a:buFont typeface="Arial"/>
              <a:buChar char="•"/>
            </a:pPr>
            <a:r>
              <a:rPr lang="en-US" sz="1330" spc="155">
                <a:solidFill>
                  <a:srgbClr val="FFFFFF"/>
                </a:solidFill>
                <a:latin typeface="Lato"/>
                <a:ea typeface="Lato"/>
                <a:cs typeface="Lato"/>
                <a:sym typeface="Lato"/>
              </a:rPr>
              <a:t>Kebir Beton (2018 - ) </a:t>
            </a:r>
          </a:p>
          <a:p>
            <a:pPr marL="287342" lvl="1" indent="-143671" algn="l">
              <a:lnSpc>
                <a:spcPts val="1863"/>
              </a:lnSpc>
              <a:buFont typeface="Arial"/>
              <a:buChar char="•"/>
            </a:pPr>
            <a:r>
              <a:rPr lang="en-US" sz="1330" spc="155">
                <a:solidFill>
                  <a:srgbClr val="FFFFFF"/>
                </a:solidFill>
                <a:latin typeface="Lato"/>
                <a:ea typeface="Lato"/>
                <a:cs typeface="Lato"/>
                <a:sym typeface="Lato"/>
              </a:rPr>
              <a:t>Aşkale Çimento (2018 - ) </a:t>
            </a:r>
          </a:p>
          <a:p>
            <a:pPr marL="287342" lvl="1" indent="-143671" algn="l">
              <a:lnSpc>
                <a:spcPts val="1863"/>
              </a:lnSpc>
              <a:buFont typeface="Arial"/>
              <a:buChar char="•"/>
            </a:pPr>
            <a:r>
              <a:rPr lang="en-US" sz="1330" spc="155">
                <a:solidFill>
                  <a:srgbClr val="FFFFFF"/>
                </a:solidFill>
                <a:latin typeface="Lato"/>
                <a:ea typeface="Lato"/>
                <a:cs typeface="Lato"/>
                <a:sym typeface="Lato"/>
              </a:rPr>
              <a:t>Rida inşaat Bursa Şant. (2018 - ) </a:t>
            </a:r>
          </a:p>
          <a:p>
            <a:pPr marL="287342" lvl="1" indent="-143671" algn="l">
              <a:lnSpc>
                <a:spcPts val="1863"/>
              </a:lnSpc>
              <a:buFont typeface="Arial"/>
              <a:buChar char="•"/>
            </a:pPr>
            <a:r>
              <a:rPr lang="en-US" sz="1330" spc="155">
                <a:solidFill>
                  <a:srgbClr val="FFFFFF"/>
                </a:solidFill>
                <a:latin typeface="Lato"/>
                <a:ea typeface="Lato"/>
                <a:cs typeface="Lato"/>
                <a:sym typeface="Lato"/>
              </a:rPr>
              <a:t>Kolin-Kalyon-Cengiz HYH Metro (2019 - ) </a:t>
            </a:r>
          </a:p>
          <a:p>
            <a:pPr marL="287342" lvl="1" indent="-143671" algn="l">
              <a:lnSpc>
                <a:spcPts val="1863"/>
              </a:lnSpc>
              <a:buFont typeface="Arial"/>
              <a:buChar char="•"/>
            </a:pPr>
            <a:r>
              <a:rPr lang="en-US" sz="1330" spc="155">
                <a:solidFill>
                  <a:srgbClr val="FFFFFF"/>
                </a:solidFill>
                <a:latin typeface="Lato"/>
                <a:ea typeface="Lato"/>
                <a:cs typeface="Lato"/>
                <a:sym typeface="Lato"/>
              </a:rPr>
              <a:t>Avrupa Otoyolu (2019 - ) </a:t>
            </a:r>
          </a:p>
          <a:p>
            <a:pPr marL="287342" lvl="1" indent="-143671" algn="l">
              <a:lnSpc>
                <a:spcPts val="1863"/>
              </a:lnSpc>
              <a:buFont typeface="Arial"/>
              <a:buChar char="•"/>
            </a:pPr>
            <a:r>
              <a:rPr lang="en-US" sz="1330" spc="155">
                <a:solidFill>
                  <a:srgbClr val="FFFFFF"/>
                </a:solidFill>
                <a:latin typeface="Lato"/>
                <a:ea typeface="Lato"/>
                <a:cs typeface="Lato"/>
                <a:sym typeface="Lato"/>
              </a:rPr>
              <a:t>Tekfen Adana Şantiyesi (2021 - ) </a:t>
            </a:r>
          </a:p>
          <a:p>
            <a:pPr marL="287342" lvl="1" indent="-143671" algn="l">
              <a:lnSpc>
                <a:spcPts val="1863"/>
              </a:lnSpc>
              <a:buFont typeface="Arial"/>
              <a:buChar char="•"/>
            </a:pPr>
            <a:r>
              <a:rPr lang="en-US" sz="1330" spc="155">
                <a:solidFill>
                  <a:srgbClr val="FFFFFF"/>
                </a:solidFill>
                <a:latin typeface="Lato"/>
                <a:ea typeface="Lato"/>
                <a:cs typeface="Lato"/>
                <a:sym typeface="Lato"/>
              </a:rPr>
              <a:t>Gülsan Uganda Yol Şantiyesi (2021 -) </a:t>
            </a:r>
          </a:p>
          <a:p>
            <a:pPr marL="287342" lvl="1" indent="-143671" algn="l">
              <a:lnSpc>
                <a:spcPts val="1863"/>
              </a:lnSpc>
              <a:buFont typeface="Arial"/>
              <a:buChar char="•"/>
            </a:pPr>
            <a:r>
              <a:rPr lang="en-US" sz="1330" spc="155">
                <a:solidFill>
                  <a:srgbClr val="FFFFFF"/>
                </a:solidFill>
                <a:latin typeface="Lato"/>
                <a:ea typeface="Lato"/>
                <a:cs typeface="Lato"/>
                <a:sym typeface="Lato"/>
              </a:rPr>
              <a:t>Kalyon Azerbaycan Şantiyesi (2022 -) </a:t>
            </a:r>
          </a:p>
          <a:p>
            <a:pPr marL="287342" lvl="1" indent="-143671" algn="l">
              <a:lnSpc>
                <a:spcPts val="1863"/>
              </a:lnSpc>
              <a:buFont typeface="Arial"/>
              <a:buChar char="•"/>
            </a:pPr>
            <a:r>
              <a:rPr lang="en-US" sz="1330" spc="155">
                <a:solidFill>
                  <a:srgbClr val="FFFFFF"/>
                </a:solidFill>
                <a:latin typeface="Lato"/>
                <a:ea typeface="Lato"/>
                <a:cs typeface="Lato"/>
                <a:sym typeface="Lato"/>
              </a:rPr>
              <a:t>İçtaş Tüm Şirket Şantiyeleri (2022 -)</a:t>
            </a:r>
          </a:p>
          <a:p>
            <a:pPr marL="287342" lvl="1" indent="-143671" algn="l">
              <a:lnSpc>
                <a:spcPts val="1863"/>
              </a:lnSpc>
              <a:buFont typeface="Arial"/>
              <a:buChar char="•"/>
            </a:pPr>
            <a:r>
              <a:rPr lang="en-US" sz="1330" spc="155">
                <a:solidFill>
                  <a:srgbClr val="FFFFFF"/>
                </a:solidFill>
                <a:latin typeface="Lato"/>
                <a:ea typeface="Lato"/>
                <a:cs typeface="Lato"/>
                <a:sym typeface="Lato"/>
              </a:rPr>
              <a:t>Özka İnşaat Tüm Şirket Şantiyeleri (2023- )</a:t>
            </a:r>
          </a:p>
          <a:p>
            <a:pPr marL="287342" lvl="1" indent="-143671" algn="l">
              <a:lnSpc>
                <a:spcPts val="1863"/>
              </a:lnSpc>
              <a:buFont typeface="Arial"/>
              <a:buChar char="•"/>
            </a:pPr>
            <a:r>
              <a:rPr lang="en-US" sz="1330" spc="155">
                <a:solidFill>
                  <a:srgbClr val="FFFFFF"/>
                </a:solidFill>
                <a:latin typeface="Lato"/>
                <a:ea typeface="Lato"/>
                <a:cs typeface="Lato"/>
                <a:sym typeface="Lato"/>
              </a:rPr>
              <a:t>Rönesans İnşaat Holding ve Ortaklık İnşaat Şantiyeleri  (2024 - ) </a:t>
            </a:r>
          </a:p>
          <a:p>
            <a:pPr algn="l">
              <a:lnSpc>
                <a:spcPts val="1863"/>
              </a:lnSpc>
            </a:pPr>
            <a:endParaRPr lang="en-US" sz="1330" spc="155">
              <a:solidFill>
                <a:srgbClr val="FFFFFF"/>
              </a:solidFill>
              <a:latin typeface="Lato"/>
              <a:ea typeface="Lato"/>
              <a:cs typeface="Lato"/>
              <a:sym typeface="Lato"/>
            </a:endParaRPr>
          </a:p>
        </p:txBody>
      </p:sp>
      <p:sp>
        <p:nvSpPr>
          <p:cNvPr id="8" name="TextBox 8"/>
          <p:cNvSpPr txBox="1"/>
          <p:nvPr/>
        </p:nvSpPr>
        <p:spPr>
          <a:xfrm>
            <a:off x="0" y="2377837"/>
            <a:ext cx="5245683" cy="4285025"/>
          </a:xfrm>
          <a:prstGeom prst="rect">
            <a:avLst/>
          </a:prstGeom>
        </p:spPr>
        <p:txBody>
          <a:bodyPr lIns="0" tIns="0" rIns="0" bIns="0" rtlCol="0" anchor="t">
            <a:spAutoFit/>
          </a:bodyPr>
          <a:lstStyle/>
          <a:p>
            <a:pPr marL="285456" lvl="1" indent="-142728" algn="l">
              <a:lnSpc>
                <a:spcPts val="1851"/>
              </a:lnSpc>
              <a:buFont typeface="Arial"/>
              <a:buChar char="•"/>
            </a:pPr>
            <a:r>
              <a:rPr lang="en-US" sz="1322" spc="154">
                <a:solidFill>
                  <a:srgbClr val="FFFFFF"/>
                </a:solidFill>
                <a:latin typeface="Lato"/>
                <a:ea typeface="Lato"/>
                <a:cs typeface="Lato"/>
                <a:sym typeface="Lato"/>
              </a:rPr>
              <a:t>Nuh Çimento Hereke Kompleksi (2011 - )</a:t>
            </a:r>
          </a:p>
          <a:p>
            <a:pPr marL="285456" lvl="1" indent="-142728" algn="l">
              <a:lnSpc>
                <a:spcPts val="1851"/>
              </a:lnSpc>
              <a:buFont typeface="Arial"/>
              <a:buChar char="•"/>
            </a:pPr>
            <a:r>
              <a:rPr lang="en-US" sz="1322" spc="154">
                <a:solidFill>
                  <a:srgbClr val="FFFFFF"/>
                </a:solidFill>
                <a:latin typeface="Lato"/>
                <a:ea typeface="Lato"/>
                <a:cs typeface="Lato"/>
                <a:sym typeface="Lato"/>
              </a:rPr>
              <a:t>Borusan Gemlik Limanı ( 2012- )</a:t>
            </a:r>
          </a:p>
          <a:p>
            <a:pPr marL="285456" lvl="1" indent="-142728" algn="l">
              <a:lnSpc>
                <a:spcPts val="1851"/>
              </a:lnSpc>
              <a:buFont typeface="Arial"/>
              <a:buChar char="•"/>
            </a:pPr>
            <a:r>
              <a:rPr lang="en-US" sz="1322" spc="154">
                <a:solidFill>
                  <a:srgbClr val="FFFFFF"/>
                </a:solidFill>
                <a:latin typeface="Lato"/>
                <a:ea typeface="Lato"/>
                <a:cs typeface="Lato"/>
                <a:sym typeface="Lato"/>
              </a:rPr>
              <a:t>Tüprag Uşak Altın Madeni ( 2013 - ) </a:t>
            </a:r>
          </a:p>
          <a:p>
            <a:pPr marL="285456" lvl="1" indent="-142728" algn="l">
              <a:lnSpc>
                <a:spcPts val="1851"/>
              </a:lnSpc>
              <a:buFont typeface="Arial"/>
              <a:buChar char="•"/>
            </a:pPr>
            <a:r>
              <a:rPr lang="en-US" sz="1322" spc="154">
                <a:solidFill>
                  <a:srgbClr val="FFFFFF"/>
                </a:solidFill>
                <a:latin typeface="Lato"/>
                <a:ea typeface="Lato"/>
                <a:cs typeface="Lato"/>
                <a:sym typeface="Lato"/>
              </a:rPr>
              <a:t>Stfa Derince Liman İnşaatı ( 2014 -2016)</a:t>
            </a:r>
          </a:p>
          <a:p>
            <a:pPr marL="285456" lvl="1" indent="-142728" algn="l">
              <a:lnSpc>
                <a:spcPts val="1851"/>
              </a:lnSpc>
              <a:buFont typeface="Arial"/>
              <a:buChar char="•"/>
            </a:pPr>
            <a:r>
              <a:rPr lang="en-US" sz="1322" spc="154">
                <a:solidFill>
                  <a:srgbClr val="FFFFFF"/>
                </a:solidFill>
                <a:latin typeface="Lato"/>
                <a:ea typeface="Lato"/>
                <a:cs typeface="Lato"/>
                <a:sym typeface="Lato"/>
              </a:rPr>
              <a:t>Tekmar – Medmar Mermer Madenleri ( 2014 - ) </a:t>
            </a:r>
          </a:p>
          <a:p>
            <a:pPr marL="285456" lvl="1" indent="-142728" algn="l">
              <a:lnSpc>
                <a:spcPts val="1851"/>
              </a:lnSpc>
              <a:buFont typeface="Arial"/>
              <a:buChar char="•"/>
            </a:pPr>
            <a:r>
              <a:rPr lang="en-US" sz="1322" spc="154">
                <a:solidFill>
                  <a:srgbClr val="FFFFFF"/>
                </a:solidFill>
                <a:latin typeface="Lato"/>
                <a:ea typeface="Lato"/>
                <a:cs typeface="Lato"/>
                <a:sym typeface="Lato"/>
              </a:rPr>
              <a:t>Çelikler İnş. Sabiha Gökçen – Çorum (2015 -)</a:t>
            </a:r>
          </a:p>
          <a:p>
            <a:pPr marL="285456" lvl="1" indent="-142728" algn="l">
              <a:lnSpc>
                <a:spcPts val="1851"/>
              </a:lnSpc>
              <a:buFont typeface="Arial"/>
              <a:buChar char="•"/>
            </a:pPr>
            <a:r>
              <a:rPr lang="en-US" sz="1322" spc="154">
                <a:solidFill>
                  <a:srgbClr val="FFFFFF"/>
                </a:solidFill>
                <a:latin typeface="Lato"/>
                <a:ea typeface="Lato"/>
                <a:cs typeface="Lato"/>
                <a:sym typeface="Lato"/>
              </a:rPr>
              <a:t>Birlik Gıda Edirne Fabrikası ( 2016 - ) </a:t>
            </a:r>
          </a:p>
          <a:p>
            <a:pPr marL="285456" lvl="1" indent="-142728" algn="l">
              <a:lnSpc>
                <a:spcPts val="1851"/>
              </a:lnSpc>
              <a:buFont typeface="Arial"/>
              <a:buChar char="•"/>
            </a:pPr>
            <a:r>
              <a:rPr lang="en-US" sz="1322" spc="154">
                <a:solidFill>
                  <a:srgbClr val="FFFFFF"/>
                </a:solidFill>
                <a:latin typeface="Lato"/>
                <a:ea typeface="Lato"/>
                <a:cs typeface="Lato"/>
                <a:sym typeface="Lato"/>
              </a:rPr>
              <a:t>Tulomsaş Vagon Fabrikası ( 2016 - )</a:t>
            </a:r>
          </a:p>
          <a:p>
            <a:pPr marL="285456" lvl="1" indent="-142728" algn="l">
              <a:lnSpc>
                <a:spcPts val="1851"/>
              </a:lnSpc>
              <a:buFont typeface="Arial"/>
              <a:buChar char="•"/>
            </a:pPr>
            <a:r>
              <a:rPr lang="en-US" sz="1322" spc="154">
                <a:solidFill>
                  <a:srgbClr val="FFFFFF"/>
                </a:solidFill>
                <a:latin typeface="Lato"/>
                <a:ea typeface="Lato"/>
                <a:cs typeface="Lato"/>
                <a:sym typeface="Lato"/>
              </a:rPr>
              <a:t>Aydınlık İnşaat ( 2016 -) </a:t>
            </a:r>
          </a:p>
          <a:p>
            <a:pPr marL="285456" lvl="1" indent="-142728" algn="l">
              <a:lnSpc>
                <a:spcPts val="1851"/>
              </a:lnSpc>
              <a:buFont typeface="Arial"/>
              <a:buChar char="•"/>
            </a:pPr>
            <a:r>
              <a:rPr lang="en-US" sz="1322" spc="154">
                <a:solidFill>
                  <a:srgbClr val="FFFFFF"/>
                </a:solidFill>
                <a:latin typeface="Lato"/>
                <a:ea typeface="Lato"/>
                <a:cs typeface="Lato"/>
                <a:sym typeface="Lato"/>
              </a:rPr>
              <a:t>Çelikler Orhaneli – Tunçbilek – Seyitömer (2017 -)</a:t>
            </a:r>
          </a:p>
          <a:p>
            <a:pPr marL="285456" lvl="1" indent="-142728" algn="l">
              <a:lnSpc>
                <a:spcPts val="1851"/>
              </a:lnSpc>
              <a:buFont typeface="Arial"/>
              <a:buChar char="•"/>
            </a:pPr>
            <a:r>
              <a:rPr lang="en-US" sz="1322" spc="154">
                <a:solidFill>
                  <a:srgbClr val="FFFFFF"/>
                </a:solidFill>
                <a:latin typeface="Lato"/>
                <a:ea typeface="Lato"/>
                <a:cs typeface="Lato"/>
                <a:sym typeface="Lato"/>
              </a:rPr>
              <a:t>Bereket (Entek) Yatağan Termik (2017 - ) </a:t>
            </a:r>
          </a:p>
          <a:p>
            <a:pPr marL="285456" lvl="1" indent="-142728" algn="l">
              <a:lnSpc>
                <a:spcPts val="1851"/>
              </a:lnSpc>
              <a:buFont typeface="Arial"/>
              <a:buChar char="•"/>
            </a:pPr>
            <a:r>
              <a:rPr lang="en-US" sz="1322" spc="154">
                <a:solidFill>
                  <a:srgbClr val="FFFFFF"/>
                </a:solidFill>
                <a:latin typeface="Lato"/>
                <a:ea typeface="Lato"/>
                <a:cs typeface="Lato"/>
                <a:sym typeface="Lato"/>
              </a:rPr>
              <a:t>Aydınlar Maden İzmir Otobanı (2017 - ) </a:t>
            </a:r>
          </a:p>
          <a:p>
            <a:pPr marL="285456" lvl="1" indent="-142728" algn="l">
              <a:lnSpc>
                <a:spcPts val="1851"/>
              </a:lnSpc>
              <a:buFont typeface="Arial"/>
              <a:buChar char="•"/>
            </a:pPr>
            <a:r>
              <a:rPr lang="en-US" sz="1322" spc="154">
                <a:solidFill>
                  <a:srgbClr val="FFFFFF"/>
                </a:solidFill>
                <a:latin typeface="Lato"/>
                <a:ea typeface="Lato"/>
                <a:cs typeface="Lato"/>
                <a:sym typeface="Lato"/>
              </a:rPr>
              <a:t>Güsey Beton (2017 - ) </a:t>
            </a:r>
          </a:p>
          <a:p>
            <a:pPr marL="285456" lvl="1" indent="-142728" algn="l">
              <a:lnSpc>
                <a:spcPts val="1851"/>
              </a:lnSpc>
              <a:buFont typeface="Arial"/>
              <a:buChar char="•"/>
            </a:pPr>
            <a:r>
              <a:rPr lang="en-US" sz="1322" spc="154">
                <a:solidFill>
                  <a:srgbClr val="FFFFFF"/>
                </a:solidFill>
                <a:latin typeface="Lato"/>
                <a:ea typeface="Lato"/>
                <a:cs typeface="Lato"/>
                <a:sym typeface="Lato"/>
              </a:rPr>
              <a:t>HCG İnşaat Silifke, Antep, Taşucu (2017 - ) </a:t>
            </a:r>
          </a:p>
          <a:p>
            <a:pPr marL="285456" lvl="1" indent="-142728" algn="l">
              <a:lnSpc>
                <a:spcPts val="1851"/>
              </a:lnSpc>
              <a:buFont typeface="Arial"/>
              <a:buChar char="•"/>
            </a:pPr>
            <a:r>
              <a:rPr lang="en-US" sz="1322" spc="154">
                <a:solidFill>
                  <a:srgbClr val="FFFFFF"/>
                </a:solidFill>
                <a:latin typeface="Lato"/>
                <a:ea typeface="Lato"/>
                <a:cs typeface="Lato"/>
                <a:sym typeface="Lato"/>
              </a:rPr>
              <a:t>Eren-Salini Siirt Baraj İnşaatı (2015 – 2017) </a:t>
            </a:r>
          </a:p>
          <a:p>
            <a:pPr marL="285456" lvl="1" indent="-142728" algn="l">
              <a:lnSpc>
                <a:spcPts val="1851"/>
              </a:lnSpc>
              <a:buFont typeface="Arial"/>
              <a:buChar char="•"/>
            </a:pPr>
            <a:r>
              <a:rPr lang="en-US" sz="1322" spc="154">
                <a:solidFill>
                  <a:srgbClr val="FFFFFF"/>
                </a:solidFill>
                <a:latin typeface="Lato"/>
                <a:ea typeface="Lato"/>
                <a:cs typeface="Lato"/>
                <a:sym typeface="Lato"/>
              </a:rPr>
              <a:t>Punj – Kalyon – Limak TANAP (2017 - ) </a:t>
            </a:r>
          </a:p>
          <a:p>
            <a:pPr marL="285456" lvl="1" indent="-142728" algn="l">
              <a:lnSpc>
                <a:spcPts val="1851"/>
              </a:lnSpc>
              <a:buFont typeface="Arial"/>
              <a:buChar char="•"/>
            </a:pPr>
            <a:r>
              <a:rPr lang="en-US" sz="1322" spc="154">
                <a:solidFill>
                  <a:srgbClr val="FFFFFF"/>
                </a:solidFill>
                <a:latin typeface="Lato"/>
                <a:ea typeface="Lato"/>
                <a:cs typeface="Lato"/>
                <a:sym typeface="Lato"/>
              </a:rPr>
              <a:t>Kalyon-Makyol Sabuncubeli ve Çan. (2016 - )</a:t>
            </a:r>
          </a:p>
          <a:p>
            <a:pPr algn="l">
              <a:lnSpc>
                <a:spcPts val="1851"/>
              </a:lnSpc>
            </a:pPr>
            <a:endParaRPr lang="en-US" sz="1322" spc="154">
              <a:solidFill>
                <a:srgbClr val="FFFFFF"/>
              </a:solidFill>
              <a:latin typeface="Lato"/>
              <a:ea typeface="Lato"/>
              <a:cs typeface="Lato"/>
              <a:sym typeface="Lato"/>
            </a:endParaRPr>
          </a:p>
          <a:p>
            <a:pPr algn="l">
              <a:lnSpc>
                <a:spcPts val="1851"/>
              </a:lnSpc>
              <a:spcBef>
                <a:spcPct val="0"/>
              </a:spcBef>
            </a:pPr>
            <a:endParaRPr lang="en-US" sz="1322" spc="154">
              <a:solidFill>
                <a:srgbClr val="FFFFFF"/>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tr-TR"/>
          </a:p>
        </p:txBody>
      </p:sp>
      <p:grpSp>
        <p:nvGrpSpPr>
          <p:cNvPr id="3" name="Group 3"/>
          <p:cNvGrpSpPr/>
          <p:nvPr/>
        </p:nvGrpSpPr>
        <p:grpSpPr>
          <a:xfrm>
            <a:off x="3082665" y="-31797"/>
            <a:ext cx="6724432" cy="7346997"/>
            <a:chOff x="0" y="0"/>
            <a:chExt cx="2490531" cy="2721110"/>
          </a:xfrm>
        </p:grpSpPr>
        <p:sp>
          <p:nvSpPr>
            <p:cNvPr id="4" name="Freeform 4"/>
            <p:cNvSpPr/>
            <p:nvPr/>
          </p:nvSpPr>
          <p:spPr>
            <a:xfrm>
              <a:off x="0" y="0"/>
              <a:ext cx="2490531" cy="2721110"/>
            </a:xfrm>
            <a:custGeom>
              <a:avLst/>
              <a:gdLst/>
              <a:ahLst/>
              <a:cxnLst/>
              <a:rect l="l" t="t" r="r" b="b"/>
              <a:pathLst>
                <a:path w="2490531" h="2721110">
                  <a:moveTo>
                    <a:pt x="0" y="0"/>
                  </a:moveTo>
                  <a:lnTo>
                    <a:pt x="2490531" y="0"/>
                  </a:lnTo>
                  <a:lnTo>
                    <a:pt x="2490531" y="2721110"/>
                  </a:lnTo>
                  <a:lnTo>
                    <a:pt x="0" y="2721110"/>
                  </a:lnTo>
                  <a:close/>
                </a:path>
              </a:pathLst>
            </a:custGeom>
            <a:solidFill>
              <a:srgbClr val="00385C"/>
            </a:solidFill>
          </p:spPr>
          <p:txBody>
            <a:bodyPr/>
            <a:lstStyle/>
            <a:p>
              <a:endParaRPr lang="tr-TR"/>
            </a:p>
          </p:txBody>
        </p:sp>
        <p:sp>
          <p:nvSpPr>
            <p:cNvPr id="5" name="TextBox 5"/>
            <p:cNvSpPr txBox="1"/>
            <p:nvPr/>
          </p:nvSpPr>
          <p:spPr>
            <a:xfrm>
              <a:off x="0" y="-19050"/>
              <a:ext cx="2490531" cy="2740160"/>
            </a:xfrm>
            <a:prstGeom prst="rect">
              <a:avLst/>
            </a:prstGeom>
          </p:spPr>
          <p:txBody>
            <a:bodyPr lIns="50800" tIns="50800" rIns="50800" bIns="50800" rtlCol="0" anchor="ctr"/>
            <a:lstStyle/>
            <a:p>
              <a:pPr algn="ctr">
                <a:lnSpc>
                  <a:spcPts val="1493"/>
                </a:lnSpc>
              </a:pPr>
              <a:endParaRPr/>
            </a:p>
          </p:txBody>
        </p:sp>
      </p:grpSp>
      <p:grpSp>
        <p:nvGrpSpPr>
          <p:cNvPr id="6" name="Group 6"/>
          <p:cNvGrpSpPr/>
          <p:nvPr/>
        </p:nvGrpSpPr>
        <p:grpSpPr>
          <a:xfrm rot="-6100993">
            <a:off x="-3847171" y="3326951"/>
            <a:ext cx="8298971" cy="1758253"/>
            <a:chOff x="0" y="0"/>
            <a:chExt cx="3836424" cy="812800"/>
          </a:xfrm>
        </p:grpSpPr>
        <p:sp>
          <p:nvSpPr>
            <p:cNvPr id="7" name="Freeform 7"/>
            <p:cNvSpPr/>
            <p:nvPr/>
          </p:nvSpPr>
          <p:spPr>
            <a:xfrm>
              <a:off x="0" y="0"/>
              <a:ext cx="3836424" cy="812800"/>
            </a:xfrm>
            <a:custGeom>
              <a:avLst/>
              <a:gdLst/>
              <a:ahLst/>
              <a:cxnLst/>
              <a:rect l="l" t="t" r="r" b="b"/>
              <a:pathLst>
                <a:path w="3836424" h="812800">
                  <a:moveTo>
                    <a:pt x="0" y="0"/>
                  </a:moveTo>
                  <a:lnTo>
                    <a:pt x="3836424" y="0"/>
                  </a:lnTo>
                  <a:lnTo>
                    <a:pt x="3836424" y="812800"/>
                  </a:lnTo>
                  <a:lnTo>
                    <a:pt x="0" y="812800"/>
                  </a:lnTo>
                  <a:close/>
                </a:path>
              </a:pathLst>
            </a:custGeom>
            <a:solidFill>
              <a:srgbClr val="ECF5FB"/>
            </a:solidFill>
          </p:spPr>
          <p:txBody>
            <a:bodyPr/>
            <a:lstStyle/>
            <a:p>
              <a:endParaRPr lang="tr-TR"/>
            </a:p>
          </p:txBody>
        </p:sp>
        <p:sp>
          <p:nvSpPr>
            <p:cNvPr id="8" name="TextBox 8"/>
            <p:cNvSpPr txBox="1"/>
            <p:nvPr/>
          </p:nvSpPr>
          <p:spPr>
            <a:xfrm>
              <a:off x="0" y="-28575"/>
              <a:ext cx="3836424" cy="841375"/>
            </a:xfrm>
            <a:prstGeom prst="rect">
              <a:avLst/>
            </a:prstGeom>
          </p:spPr>
          <p:txBody>
            <a:bodyPr lIns="40700" tIns="40700" rIns="40700" bIns="40700" rtlCol="0" anchor="ctr"/>
            <a:lstStyle/>
            <a:p>
              <a:pPr algn="ctr">
                <a:lnSpc>
                  <a:spcPts val="1959"/>
                </a:lnSpc>
                <a:spcBef>
                  <a:spcPct val="0"/>
                </a:spcBef>
              </a:pPr>
              <a:endParaRPr/>
            </a:p>
          </p:txBody>
        </p:sp>
      </p:grpSp>
      <p:grpSp>
        <p:nvGrpSpPr>
          <p:cNvPr id="9" name="Group 9"/>
          <p:cNvGrpSpPr/>
          <p:nvPr/>
        </p:nvGrpSpPr>
        <p:grpSpPr>
          <a:xfrm rot="-6418486">
            <a:off x="-4484881" y="3374486"/>
            <a:ext cx="8588998" cy="1758253"/>
            <a:chOff x="0" y="0"/>
            <a:chExt cx="3970497" cy="812800"/>
          </a:xfrm>
        </p:grpSpPr>
        <p:sp>
          <p:nvSpPr>
            <p:cNvPr id="10" name="Freeform 10"/>
            <p:cNvSpPr/>
            <p:nvPr/>
          </p:nvSpPr>
          <p:spPr>
            <a:xfrm>
              <a:off x="0" y="0"/>
              <a:ext cx="3970497" cy="812800"/>
            </a:xfrm>
            <a:custGeom>
              <a:avLst/>
              <a:gdLst/>
              <a:ahLst/>
              <a:cxnLst/>
              <a:rect l="l" t="t" r="r" b="b"/>
              <a:pathLst>
                <a:path w="3970497" h="812800">
                  <a:moveTo>
                    <a:pt x="0" y="0"/>
                  </a:moveTo>
                  <a:lnTo>
                    <a:pt x="3970497" y="0"/>
                  </a:lnTo>
                  <a:lnTo>
                    <a:pt x="3970497" y="812800"/>
                  </a:lnTo>
                  <a:lnTo>
                    <a:pt x="0" y="812800"/>
                  </a:lnTo>
                  <a:close/>
                </a:path>
              </a:pathLst>
            </a:custGeom>
            <a:solidFill>
              <a:srgbClr val="ECF5FB">
                <a:alpha val="74902"/>
              </a:srgbClr>
            </a:solidFill>
          </p:spPr>
          <p:txBody>
            <a:bodyPr/>
            <a:lstStyle/>
            <a:p>
              <a:endParaRPr lang="tr-TR"/>
            </a:p>
          </p:txBody>
        </p:sp>
        <p:sp>
          <p:nvSpPr>
            <p:cNvPr id="11" name="TextBox 11"/>
            <p:cNvSpPr txBox="1"/>
            <p:nvPr/>
          </p:nvSpPr>
          <p:spPr>
            <a:xfrm>
              <a:off x="0" y="-28575"/>
              <a:ext cx="3970497" cy="841375"/>
            </a:xfrm>
            <a:prstGeom prst="rect">
              <a:avLst/>
            </a:prstGeom>
          </p:spPr>
          <p:txBody>
            <a:bodyPr lIns="40700" tIns="40700" rIns="40700" bIns="40700" rtlCol="0" anchor="ctr"/>
            <a:lstStyle/>
            <a:p>
              <a:pPr algn="ctr">
                <a:lnSpc>
                  <a:spcPts val="1959"/>
                </a:lnSpc>
                <a:spcBef>
                  <a:spcPct val="0"/>
                </a:spcBef>
              </a:pPr>
              <a:endParaRPr/>
            </a:p>
          </p:txBody>
        </p:sp>
      </p:grpSp>
      <p:grpSp>
        <p:nvGrpSpPr>
          <p:cNvPr id="12" name="Group 12"/>
          <p:cNvGrpSpPr/>
          <p:nvPr/>
        </p:nvGrpSpPr>
        <p:grpSpPr>
          <a:xfrm rot="-5826276">
            <a:off x="-3783055" y="3006381"/>
            <a:ext cx="8943889" cy="1758253"/>
            <a:chOff x="0" y="0"/>
            <a:chExt cx="4134555" cy="812800"/>
          </a:xfrm>
        </p:grpSpPr>
        <p:sp>
          <p:nvSpPr>
            <p:cNvPr id="13" name="Freeform 13"/>
            <p:cNvSpPr/>
            <p:nvPr/>
          </p:nvSpPr>
          <p:spPr>
            <a:xfrm>
              <a:off x="0" y="0"/>
              <a:ext cx="4134555" cy="812800"/>
            </a:xfrm>
            <a:custGeom>
              <a:avLst/>
              <a:gdLst/>
              <a:ahLst/>
              <a:cxnLst/>
              <a:rect l="l" t="t" r="r" b="b"/>
              <a:pathLst>
                <a:path w="4134555" h="812800">
                  <a:moveTo>
                    <a:pt x="0" y="0"/>
                  </a:moveTo>
                  <a:lnTo>
                    <a:pt x="4134555" y="0"/>
                  </a:lnTo>
                  <a:lnTo>
                    <a:pt x="4134555" y="812800"/>
                  </a:lnTo>
                  <a:lnTo>
                    <a:pt x="0" y="812800"/>
                  </a:lnTo>
                  <a:close/>
                </a:path>
              </a:pathLst>
            </a:custGeom>
            <a:solidFill>
              <a:srgbClr val="ECF5FB">
                <a:alpha val="74902"/>
              </a:srgbClr>
            </a:solidFill>
          </p:spPr>
          <p:txBody>
            <a:bodyPr/>
            <a:lstStyle/>
            <a:p>
              <a:endParaRPr lang="tr-TR"/>
            </a:p>
          </p:txBody>
        </p:sp>
        <p:sp>
          <p:nvSpPr>
            <p:cNvPr id="14" name="TextBox 14"/>
            <p:cNvSpPr txBox="1"/>
            <p:nvPr/>
          </p:nvSpPr>
          <p:spPr>
            <a:xfrm>
              <a:off x="0" y="-28575"/>
              <a:ext cx="4134555" cy="841375"/>
            </a:xfrm>
            <a:prstGeom prst="rect">
              <a:avLst/>
            </a:prstGeom>
          </p:spPr>
          <p:txBody>
            <a:bodyPr lIns="40700" tIns="40700" rIns="40700" bIns="40700" rtlCol="0" anchor="ctr"/>
            <a:lstStyle/>
            <a:p>
              <a:pPr algn="ctr">
                <a:lnSpc>
                  <a:spcPts val="1959"/>
                </a:lnSpc>
                <a:spcBef>
                  <a:spcPct val="0"/>
                </a:spcBef>
              </a:pPr>
              <a:endParaRPr/>
            </a:p>
          </p:txBody>
        </p:sp>
      </p:grpSp>
      <p:grpSp>
        <p:nvGrpSpPr>
          <p:cNvPr id="15" name="Group 15"/>
          <p:cNvGrpSpPr/>
          <p:nvPr/>
        </p:nvGrpSpPr>
        <p:grpSpPr>
          <a:xfrm rot="-6822522">
            <a:off x="-4853481" y="3425822"/>
            <a:ext cx="8588998" cy="1758253"/>
            <a:chOff x="0" y="0"/>
            <a:chExt cx="3970497" cy="812800"/>
          </a:xfrm>
        </p:grpSpPr>
        <p:sp>
          <p:nvSpPr>
            <p:cNvPr id="16" name="Freeform 16"/>
            <p:cNvSpPr/>
            <p:nvPr/>
          </p:nvSpPr>
          <p:spPr>
            <a:xfrm>
              <a:off x="0" y="0"/>
              <a:ext cx="3970497" cy="812800"/>
            </a:xfrm>
            <a:custGeom>
              <a:avLst/>
              <a:gdLst/>
              <a:ahLst/>
              <a:cxnLst/>
              <a:rect l="l" t="t" r="r" b="b"/>
              <a:pathLst>
                <a:path w="3970497" h="812800">
                  <a:moveTo>
                    <a:pt x="0" y="0"/>
                  </a:moveTo>
                  <a:lnTo>
                    <a:pt x="3970497" y="0"/>
                  </a:lnTo>
                  <a:lnTo>
                    <a:pt x="3970497" y="812800"/>
                  </a:lnTo>
                  <a:lnTo>
                    <a:pt x="0" y="812800"/>
                  </a:lnTo>
                  <a:close/>
                </a:path>
              </a:pathLst>
            </a:custGeom>
            <a:solidFill>
              <a:srgbClr val="ECF5FB">
                <a:alpha val="49804"/>
              </a:srgbClr>
            </a:solidFill>
          </p:spPr>
          <p:txBody>
            <a:bodyPr/>
            <a:lstStyle/>
            <a:p>
              <a:endParaRPr lang="tr-TR"/>
            </a:p>
          </p:txBody>
        </p:sp>
        <p:sp>
          <p:nvSpPr>
            <p:cNvPr id="17" name="TextBox 17"/>
            <p:cNvSpPr txBox="1"/>
            <p:nvPr/>
          </p:nvSpPr>
          <p:spPr>
            <a:xfrm>
              <a:off x="0" y="-28575"/>
              <a:ext cx="3970497" cy="841375"/>
            </a:xfrm>
            <a:prstGeom prst="rect">
              <a:avLst/>
            </a:prstGeom>
          </p:spPr>
          <p:txBody>
            <a:bodyPr lIns="40700" tIns="40700" rIns="40700" bIns="40700" rtlCol="0" anchor="ctr"/>
            <a:lstStyle/>
            <a:p>
              <a:pPr algn="ctr">
                <a:lnSpc>
                  <a:spcPts val="1959"/>
                </a:lnSpc>
                <a:spcBef>
                  <a:spcPct val="0"/>
                </a:spcBef>
              </a:pPr>
              <a:endParaRPr/>
            </a:p>
          </p:txBody>
        </p:sp>
      </p:grpSp>
      <p:grpSp>
        <p:nvGrpSpPr>
          <p:cNvPr id="18" name="Group 18"/>
          <p:cNvGrpSpPr/>
          <p:nvPr/>
        </p:nvGrpSpPr>
        <p:grpSpPr>
          <a:xfrm rot="-5577955">
            <a:off x="-3383043" y="2729307"/>
            <a:ext cx="9243757" cy="1758253"/>
            <a:chOff x="0" y="0"/>
            <a:chExt cx="4273177" cy="812800"/>
          </a:xfrm>
        </p:grpSpPr>
        <p:sp>
          <p:nvSpPr>
            <p:cNvPr id="19" name="Freeform 19"/>
            <p:cNvSpPr/>
            <p:nvPr/>
          </p:nvSpPr>
          <p:spPr>
            <a:xfrm>
              <a:off x="0" y="0"/>
              <a:ext cx="4273177" cy="812800"/>
            </a:xfrm>
            <a:custGeom>
              <a:avLst/>
              <a:gdLst/>
              <a:ahLst/>
              <a:cxnLst/>
              <a:rect l="l" t="t" r="r" b="b"/>
              <a:pathLst>
                <a:path w="4273177" h="812800">
                  <a:moveTo>
                    <a:pt x="0" y="0"/>
                  </a:moveTo>
                  <a:lnTo>
                    <a:pt x="4273177" y="0"/>
                  </a:lnTo>
                  <a:lnTo>
                    <a:pt x="4273177" y="812800"/>
                  </a:lnTo>
                  <a:lnTo>
                    <a:pt x="0" y="812800"/>
                  </a:lnTo>
                  <a:close/>
                </a:path>
              </a:pathLst>
            </a:custGeom>
            <a:solidFill>
              <a:srgbClr val="ECF5FB">
                <a:alpha val="49804"/>
              </a:srgbClr>
            </a:solidFill>
          </p:spPr>
          <p:txBody>
            <a:bodyPr/>
            <a:lstStyle/>
            <a:p>
              <a:endParaRPr lang="tr-TR"/>
            </a:p>
          </p:txBody>
        </p:sp>
        <p:sp>
          <p:nvSpPr>
            <p:cNvPr id="20" name="TextBox 20"/>
            <p:cNvSpPr txBox="1"/>
            <p:nvPr/>
          </p:nvSpPr>
          <p:spPr>
            <a:xfrm>
              <a:off x="0" y="-28575"/>
              <a:ext cx="4273177" cy="841375"/>
            </a:xfrm>
            <a:prstGeom prst="rect">
              <a:avLst/>
            </a:prstGeom>
          </p:spPr>
          <p:txBody>
            <a:bodyPr lIns="40700" tIns="40700" rIns="40700" bIns="40700" rtlCol="0" anchor="ctr"/>
            <a:lstStyle/>
            <a:p>
              <a:pPr algn="ctr">
                <a:lnSpc>
                  <a:spcPts val="1959"/>
                </a:lnSpc>
                <a:spcBef>
                  <a:spcPct val="0"/>
                </a:spcBef>
              </a:pPr>
              <a:endParaRPr/>
            </a:p>
          </p:txBody>
        </p:sp>
      </p:grpSp>
      <p:grpSp>
        <p:nvGrpSpPr>
          <p:cNvPr id="21" name="Group 21"/>
          <p:cNvGrpSpPr/>
          <p:nvPr/>
        </p:nvGrpSpPr>
        <p:grpSpPr>
          <a:xfrm rot="-5397550">
            <a:off x="-2233125" y="2935160"/>
            <a:ext cx="8991769" cy="1758253"/>
            <a:chOff x="0" y="0"/>
            <a:chExt cx="4156689" cy="812800"/>
          </a:xfrm>
        </p:grpSpPr>
        <p:sp>
          <p:nvSpPr>
            <p:cNvPr id="22" name="Freeform 22"/>
            <p:cNvSpPr/>
            <p:nvPr/>
          </p:nvSpPr>
          <p:spPr>
            <a:xfrm>
              <a:off x="0" y="0"/>
              <a:ext cx="4156689" cy="812800"/>
            </a:xfrm>
            <a:custGeom>
              <a:avLst/>
              <a:gdLst/>
              <a:ahLst/>
              <a:cxnLst/>
              <a:rect l="l" t="t" r="r" b="b"/>
              <a:pathLst>
                <a:path w="4156689" h="812800">
                  <a:moveTo>
                    <a:pt x="0" y="0"/>
                  </a:moveTo>
                  <a:lnTo>
                    <a:pt x="4156689" y="0"/>
                  </a:lnTo>
                  <a:lnTo>
                    <a:pt x="4156689" y="812800"/>
                  </a:lnTo>
                  <a:lnTo>
                    <a:pt x="0" y="812800"/>
                  </a:lnTo>
                  <a:close/>
                </a:path>
              </a:pathLst>
            </a:custGeom>
            <a:solidFill>
              <a:srgbClr val="ECF5FB">
                <a:alpha val="24706"/>
              </a:srgbClr>
            </a:solidFill>
          </p:spPr>
          <p:txBody>
            <a:bodyPr/>
            <a:lstStyle/>
            <a:p>
              <a:endParaRPr lang="tr-TR"/>
            </a:p>
          </p:txBody>
        </p:sp>
        <p:sp>
          <p:nvSpPr>
            <p:cNvPr id="23" name="TextBox 23"/>
            <p:cNvSpPr txBox="1"/>
            <p:nvPr/>
          </p:nvSpPr>
          <p:spPr>
            <a:xfrm>
              <a:off x="0" y="-28575"/>
              <a:ext cx="4156689" cy="841375"/>
            </a:xfrm>
            <a:prstGeom prst="rect">
              <a:avLst/>
            </a:prstGeom>
          </p:spPr>
          <p:txBody>
            <a:bodyPr lIns="40700" tIns="40700" rIns="40700" bIns="40700" rtlCol="0" anchor="ctr"/>
            <a:lstStyle/>
            <a:p>
              <a:pPr algn="ctr">
                <a:lnSpc>
                  <a:spcPts val="1959"/>
                </a:lnSpc>
                <a:spcBef>
                  <a:spcPct val="0"/>
                </a:spcBef>
              </a:pPr>
              <a:endParaRPr/>
            </a:p>
          </p:txBody>
        </p:sp>
      </p:grpSp>
      <p:sp>
        <p:nvSpPr>
          <p:cNvPr id="24" name="TextBox 24"/>
          <p:cNvSpPr txBox="1"/>
          <p:nvPr/>
        </p:nvSpPr>
        <p:spPr>
          <a:xfrm>
            <a:off x="3082665" y="1076653"/>
            <a:ext cx="6624050" cy="5937823"/>
          </a:xfrm>
          <a:prstGeom prst="rect">
            <a:avLst/>
          </a:prstGeom>
        </p:spPr>
        <p:txBody>
          <a:bodyPr lIns="0" tIns="0" rIns="0" bIns="0" rtlCol="0" anchor="t">
            <a:spAutoFit/>
          </a:bodyPr>
          <a:lstStyle/>
          <a:p>
            <a:pPr marL="453913" lvl="1" indent="-226957" algn="l">
              <a:lnSpc>
                <a:spcPts val="2943"/>
              </a:lnSpc>
              <a:buFont typeface="Arial"/>
              <a:buChar char="•"/>
            </a:pPr>
            <a:r>
              <a:rPr lang="en-US" sz="2102">
                <a:solidFill>
                  <a:srgbClr val="ECF5FB"/>
                </a:solidFill>
                <a:latin typeface="Lato"/>
                <a:ea typeface="Lato"/>
                <a:cs typeface="Lato"/>
                <a:sym typeface="Lato"/>
              </a:rPr>
              <a:t>Şantiye otomasyonu için yaratılmış sistemler</a:t>
            </a:r>
          </a:p>
          <a:p>
            <a:pPr marL="453913" lvl="1" indent="-226957" algn="l">
              <a:lnSpc>
                <a:spcPts val="2943"/>
              </a:lnSpc>
              <a:buFont typeface="Arial"/>
              <a:buChar char="•"/>
            </a:pPr>
            <a:r>
              <a:rPr lang="en-US" sz="2102">
                <a:solidFill>
                  <a:srgbClr val="ECF5FB"/>
                </a:solidFill>
                <a:latin typeface="Lato"/>
                <a:ea typeface="Lato"/>
                <a:cs typeface="Lato"/>
                <a:sym typeface="Lato"/>
              </a:rPr>
              <a:t>Modüler yapı</a:t>
            </a:r>
          </a:p>
          <a:p>
            <a:pPr marL="453913" lvl="1" indent="-226957" algn="l">
              <a:lnSpc>
                <a:spcPts val="2943"/>
              </a:lnSpc>
              <a:buFont typeface="Arial"/>
              <a:buChar char="•"/>
            </a:pPr>
            <a:r>
              <a:rPr lang="en-US" sz="2102">
                <a:solidFill>
                  <a:srgbClr val="ECF5FB"/>
                </a:solidFill>
                <a:latin typeface="Lato"/>
                <a:ea typeface="Lato"/>
                <a:cs typeface="Lato"/>
                <a:sym typeface="Lato"/>
              </a:rPr>
              <a:t>Montaj öncesi tam hazırlık</a:t>
            </a:r>
          </a:p>
          <a:p>
            <a:pPr marL="453913" lvl="1" indent="-226957" algn="l">
              <a:lnSpc>
                <a:spcPts val="2943"/>
              </a:lnSpc>
              <a:buFont typeface="Arial"/>
              <a:buChar char="•"/>
            </a:pPr>
            <a:r>
              <a:rPr lang="en-US" sz="2102">
                <a:solidFill>
                  <a:srgbClr val="ECF5FB"/>
                </a:solidFill>
                <a:latin typeface="Lato"/>
                <a:ea typeface="Lato"/>
                <a:cs typeface="Lato"/>
                <a:sym typeface="Lato"/>
              </a:rPr>
              <a:t>Koşulsuz cihaz garantisi </a:t>
            </a:r>
          </a:p>
          <a:p>
            <a:pPr marL="453913" lvl="1" indent="-226957" algn="l">
              <a:lnSpc>
                <a:spcPts val="2943"/>
              </a:lnSpc>
              <a:buFont typeface="Arial"/>
              <a:buChar char="•"/>
            </a:pPr>
            <a:r>
              <a:rPr lang="en-US" sz="2102">
                <a:solidFill>
                  <a:srgbClr val="ECF5FB"/>
                </a:solidFill>
                <a:latin typeface="Lato"/>
                <a:ea typeface="Lato"/>
                <a:cs typeface="Lato"/>
                <a:sym typeface="Lato"/>
              </a:rPr>
              <a:t>Muhasebe programlarına entegrasyon</a:t>
            </a:r>
          </a:p>
          <a:p>
            <a:pPr marL="453913" lvl="1" indent="-226957" algn="l">
              <a:lnSpc>
                <a:spcPts val="2943"/>
              </a:lnSpc>
              <a:buFont typeface="Arial"/>
              <a:buChar char="•"/>
            </a:pPr>
            <a:r>
              <a:rPr lang="en-US" sz="2102">
                <a:solidFill>
                  <a:srgbClr val="ECF5FB"/>
                </a:solidFill>
                <a:latin typeface="Lato"/>
                <a:ea typeface="Lato"/>
                <a:cs typeface="Lato"/>
                <a:sym typeface="Lato"/>
              </a:rPr>
              <a:t>Müşteri taleplerinin devreye alınması</a:t>
            </a:r>
          </a:p>
          <a:p>
            <a:pPr marL="453913" lvl="1" indent="-226957" algn="l">
              <a:lnSpc>
                <a:spcPts val="2943"/>
              </a:lnSpc>
              <a:buFont typeface="Arial"/>
              <a:buChar char="•"/>
            </a:pPr>
            <a:r>
              <a:rPr lang="en-US" sz="2102">
                <a:solidFill>
                  <a:srgbClr val="ECF5FB"/>
                </a:solidFill>
                <a:latin typeface="Lato"/>
                <a:ea typeface="Lato"/>
                <a:cs typeface="Lato"/>
                <a:sym typeface="Lato"/>
              </a:rPr>
              <a:t>Bilgiler merkezde toplanır</a:t>
            </a:r>
          </a:p>
          <a:p>
            <a:pPr marL="453913" lvl="1" indent="-226957" algn="l">
              <a:lnSpc>
                <a:spcPts val="2943"/>
              </a:lnSpc>
              <a:buFont typeface="Arial"/>
              <a:buChar char="•"/>
            </a:pPr>
            <a:r>
              <a:rPr lang="en-US" sz="2102">
                <a:solidFill>
                  <a:srgbClr val="ECF5FB"/>
                </a:solidFill>
                <a:latin typeface="Lato"/>
                <a:ea typeface="Lato"/>
                <a:cs typeface="Lato"/>
                <a:sym typeface="Lato"/>
              </a:rPr>
              <a:t>Tek arayüzle tüm şantiye, pompa ve tanklarınıza ulaşım</a:t>
            </a:r>
          </a:p>
          <a:p>
            <a:pPr marL="453913" lvl="1" indent="-226957" algn="l">
              <a:lnSpc>
                <a:spcPts val="2943"/>
              </a:lnSpc>
              <a:buFont typeface="Arial"/>
              <a:buChar char="•"/>
            </a:pPr>
            <a:r>
              <a:rPr lang="en-US" sz="2102">
                <a:solidFill>
                  <a:srgbClr val="ECF5FB"/>
                </a:solidFill>
                <a:latin typeface="Lato"/>
                <a:ea typeface="Lato"/>
                <a:cs typeface="Lato"/>
                <a:sym typeface="Lato"/>
              </a:rPr>
              <a:t>Arvento, Filotürk v.b. araç takip sistemlerine entegrasyon</a:t>
            </a:r>
          </a:p>
          <a:p>
            <a:pPr marL="453913" lvl="1" indent="-226957" algn="l">
              <a:lnSpc>
                <a:spcPts val="2943"/>
              </a:lnSpc>
              <a:buFont typeface="Arial"/>
              <a:buChar char="•"/>
            </a:pPr>
            <a:r>
              <a:rPr lang="en-US" sz="2102">
                <a:solidFill>
                  <a:srgbClr val="ECF5FB"/>
                </a:solidFill>
                <a:latin typeface="Lato"/>
                <a:ea typeface="Lato"/>
                <a:cs typeface="Lato"/>
                <a:sym typeface="Lato"/>
              </a:rPr>
              <a:t>Sanal tank sistemi</a:t>
            </a:r>
          </a:p>
          <a:p>
            <a:pPr marL="453913" lvl="1" indent="-226957" algn="l">
              <a:lnSpc>
                <a:spcPts val="2943"/>
              </a:lnSpc>
              <a:buFont typeface="Arial"/>
              <a:buChar char="•"/>
            </a:pPr>
            <a:r>
              <a:rPr lang="en-US" sz="2102">
                <a:solidFill>
                  <a:srgbClr val="ECF5FB"/>
                </a:solidFill>
                <a:latin typeface="Lato"/>
                <a:ea typeface="Lato"/>
                <a:cs typeface="Lato"/>
                <a:sym typeface="Lato"/>
              </a:rPr>
              <a:t>El aletinden ek bilgi girişi</a:t>
            </a:r>
          </a:p>
          <a:p>
            <a:pPr marL="453913" lvl="1" indent="-226957" algn="l">
              <a:lnSpc>
                <a:spcPts val="2943"/>
              </a:lnSpc>
              <a:buFont typeface="Arial"/>
              <a:buChar char="•"/>
            </a:pPr>
            <a:r>
              <a:rPr lang="en-US" sz="2102">
                <a:solidFill>
                  <a:srgbClr val="ECF5FB"/>
                </a:solidFill>
                <a:latin typeface="Lato"/>
                <a:ea typeface="Lato"/>
                <a:cs typeface="Lato"/>
                <a:sym typeface="Lato"/>
              </a:rPr>
              <a:t>Yedekli çalışma prensibi</a:t>
            </a:r>
          </a:p>
          <a:p>
            <a:pPr marL="453913" lvl="1" indent="-226957" algn="l">
              <a:lnSpc>
                <a:spcPts val="2943"/>
              </a:lnSpc>
              <a:buFont typeface="Arial"/>
              <a:buChar char="•"/>
            </a:pPr>
            <a:r>
              <a:rPr lang="en-US" sz="2102">
                <a:solidFill>
                  <a:srgbClr val="ECF5FB"/>
                </a:solidFill>
                <a:latin typeface="Lato"/>
                <a:ea typeface="Lato"/>
                <a:cs typeface="Lato"/>
                <a:sym typeface="Lato"/>
              </a:rPr>
              <a:t>Merkez ofisten öncelikli destek</a:t>
            </a:r>
          </a:p>
          <a:p>
            <a:pPr marL="453913" lvl="1" indent="-226957" algn="l">
              <a:lnSpc>
                <a:spcPts val="2943"/>
              </a:lnSpc>
              <a:buFont typeface="Arial"/>
              <a:buChar char="•"/>
            </a:pPr>
            <a:r>
              <a:rPr lang="en-US" sz="2102">
                <a:solidFill>
                  <a:srgbClr val="ECF5FB"/>
                </a:solidFill>
                <a:latin typeface="Lato"/>
                <a:ea typeface="Lato"/>
                <a:cs typeface="Lato"/>
                <a:sym typeface="Lato"/>
              </a:rPr>
              <a:t>Sistemler sürekli güncel kalır</a:t>
            </a:r>
          </a:p>
        </p:txBody>
      </p:sp>
      <p:sp>
        <p:nvSpPr>
          <p:cNvPr id="25" name="AutoShape 25"/>
          <p:cNvSpPr/>
          <p:nvPr/>
        </p:nvSpPr>
        <p:spPr>
          <a:xfrm>
            <a:off x="3505892" y="919124"/>
            <a:ext cx="2325888" cy="19418"/>
          </a:xfrm>
          <a:prstGeom prst="line">
            <a:avLst/>
          </a:prstGeom>
          <a:ln w="85725" cap="flat">
            <a:solidFill>
              <a:srgbClr val="F9A727"/>
            </a:solidFill>
            <a:prstDash val="solid"/>
            <a:headEnd type="none" w="sm" len="sm"/>
            <a:tailEnd type="none" w="sm" len="sm"/>
          </a:ln>
        </p:spPr>
        <p:txBody>
          <a:bodyPr/>
          <a:lstStyle/>
          <a:p>
            <a:endParaRPr lang="tr-TR"/>
          </a:p>
        </p:txBody>
      </p:sp>
      <p:sp>
        <p:nvSpPr>
          <p:cNvPr id="26" name="TextBox 26"/>
          <p:cNvSpPr txBox="1"/>
          <p:nvPr/>
        </p:nvSpPr>
        <p:spPr>
          <a:xfrm>
            <a:off x="3505534" y="292650"/>
            <a:ext cx="5331652" cy="438870"/>
          </a:xfrm>
          <a:prstGeom prst="rect">
            <a:avLst/>
          </a:prstGeom>
        </p:spPr>
        <p:txBody>
          <a:bodyPr lIns="0" tIns="0" rIns="0" bIns="0" rtlCol="0" anchor="t">
            <a:spAutoFit/>
          </a:bodyPr>
          <a:lstStyle/>
          <a:p>
            <a:pPr algn="l">
              <a:lnSpc>
                <a:spcPts val="3222"/>
              </a:lnSpc>
            </a:pPr>
            <a:r>
              <a:rPr lang="en-US" sz="3502" b="1">
                <a:solidFill>
                  <a:srgbClr val="ECF5FB"/>
                </a:solidFill>
                <a:latin typeface="Lato Bold"/>
                <a:ea typeface="Lato Bold"/>
                <a:cs typeface="Lato Bold"/>
                <a:sym typeface="Lato Bold"/>
              </a:rPr>
              <a:t>NEDEN BİZ?</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378" t="-5361" r="-33999"/>
            </a:stretch>
          </a:blipFill>
        </p:spPr>
        <p:txBody>
          <a:bodyPr/>
          <a:lstStyle/>
          <a:p>
            <a:endParaRPr lang="tr-TR"/>
          </a:p>
        </p:txBody>
      </p:sp>
      <p:sp>
        <p:nvSpPr>
          <p:cNvPr id="3" name="AutoShape 3"/>
          <p:cNvSpPr/>
          <p:nvPr/>
        </p:nvSpPr>
        <p:spPr>
          <a:xfrm>
            <a:off x="2986503" y="1934666"/>
            <a:ext cx="6767097" cy="3599443"/>
          </a:xfrm>
          <a:prstGeom prst="rect">
            <a:avLst/>
          </a:prstGeom>
          <a:solidFill>
            <a:srgbClr val="00385C">
              <a:alpha val="80000"/>
            </a:srgbClr>
          </a:solidFill>
        </p:spPr>
        <p:txBody>
          <a:bodyPr/>
          <a:lstStyle/>
          <a:p>
            <a:endParaRPr lang="tr-TR"/>
          </a:p>
        </p:txBody>
      </p:sp>
      <p:sp>
        <p:nvSpPr>
          <p:cNvPr id="4" name="Freeform 4"/>
          <p:cNvSpPr/>
          <p:nvPr/>
        </p:nvSpPr>
        <p:spPr>
          <a:xfrm>
            <a:off x="-332964" y="1934666"/>
            <a:ext cx="3609474" cy="3599443"/>
          </a:xfrm>
          <a:custGeom>
            <a:avLst/>
            <a:gdLst/>
            <a:ahLst/>
            <a:cxnLst/>
            <a:rect l="l" t="t" r="r" b="b"/>
            <a:pathLst>
              <a:path w="3609474" h="3599443">
                <a:moveTo>
                  <a:pt x="0" y="0"/>
                </a:moveTo>
                <a:lnTo>
                  <a:pt x="3609474" y="0"/>
                </a:lnTo>
                <a:lnTo>
                  <a:pt x="3609474" y="3599443"/>
                </a:lnTo>
                <a:lnTo>
                  <a:pt x="0" y="35994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nvGrpSpPr>
          <p:cNvPr id="5" name="Group 5"/>
          <p:cNvGrpSpPr/>
          <p:nvPr/>
        </p:nvGrpSpPr>
        <p:grpSpPr>
          <a:xfrm>
            <a:off x="7268272" y="1781091"/>
            <a:ext cx="1595103" cy="307152"/>
            <a:chOff x="0" y="0"/>
            <a:chExt cx="2126804" cy="409535"/>
          </a:xfrm>
        </p:grpSpPr>
        <p:grpSp>
          <p:nvGrpSpPr>
            <p:cNvPr id="6" name="Group 6"/>
            <p:cNvGrpSpPr/>
            <p:nvPr/>
          </p:nvGrpSpPr>
          <p:grpSpPr>
            <a:xfrm>
              <a:off x="0" y="0"/>
              <a:ext cx="860163" cy="409535"/>
              <a:chOff x="0" y="0"/>
              <a:chExt cx="13398500" cy="6379210"/>
            </a:xfrm>
          </p:grpSpPr>
          <p:sp>
            <p:nvSpPr>
              <p:cNvPr id="7" name="Freeform 7"/>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tr-TR"/>
              </a:p>
            </p:txBody>
          </p:sp>
        </p:grpSp>
        <p:grpSp>
          <p:nvGrpSpPr>
            <p:cNvPr id="8" name="Group 8"/>
            <p:cNvGrpSpPr/>
            <p:nvPr/>
          </p:nvGrpSpPr>
          <p:grpSpPr>
            <a:xfrm>
              <a:off x="633320" y="0"/>
              <a:ext cx="860163" cy="409535"/>
              <a:chOff x="0" y="0"/>
              <a:chExt cx="13398500" cy="6379210"/>
            </a:xfrm>
          </p:grpSpPr>
          <p:sp>
            <p:nvSpPr>
              <p:cNvPr id="9" name="Freeform 9"/>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tr-TR"/>
              </a:p>
            </p:txBody>
          </p:sp>
        </p:grpSp>
        <p:grpSp>
          <p:nvGrpSpPr>
            <p:cNvPr id="10" name="Group 10"/>
            <p:cNvGrpSpPr/>
            <p:nvPr/>
          </p:nvGrpSpPr>
          <p:grpSpPr>
            <a:xfrm>
              <a:off x="1266641" y="0"/>
              <a:ext cx="860163" cy="409535"/>
              <a:chOff x="0" y="0"/>
              <a:chExt cx="13398500" cy="6379210"/>
            </a:xfrm>
          </p:grpSpPr>
          <p:sp>
            <p:nvSpPr>
              <p:cNvPr id="11" name="Freeform 11"/>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tr-TR"/>
              </a:p>
            </p:txBody>
          </p:sp>
        </p:grpSp>
      </p:grpSp>
      <p:sp>
        <p:nvSpPr>
          <p:cNvPr id="12" name="Freeform 12"/>
          <p:cNvSpPr/>
          <p:nvPr/>
        </p:nvSpPr>
        <p:spPr>
          <a:xfrm>
            <a:off x="4645530" y="4310279"/>
            <a:ext cx="462541" cy="115635"/>
          </a:xfrm>
          <a:custGeom>
            <a:avLst/>
            <a:gdLst/>
            <a:ahLst/>
            <a:cxnLst/>
            <a:rect l="l" t="t" r="r" b="b"/>
            <a:pathLst>
              <a:path w="462541" h="115635">
                <a:moveTo>
                  <a:pt x="0" y="0"/>
                </a:moveTo>
                <a:lnTo>
                  <a:pt x="462540" y="0"/>
                </a:lnTo>
                <a:lnTo>
                  <a:pt x="462540" y="115636"/>
                </a:lnTo>
                <a:lnTo>
                  <a:pt x="0" y="1156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3" name="TextBox 13"/>
          <p:cNvSpPr txBox="1"/>
          <p:nvPr/>
        </p:nvSpPr>
        <p:spPr>
          <a:xfrm>
            <a:off x="1257886" y="3129064"/>
            <a:ext cx="7237828" cy="900853"/>
          </a:xfrm>
          <a:prstGeom prst="rect">
            <a:avLst/>
          </a:prstGeom>
        </p:spPr>
        <p:txBody>
          <a:bodyPr lIns="0" tIns="0" rIns="0" bIns="0" rtlCol="0" anchor="t">
            <a:spAutoFit/>
          </a:bodyPr>
          <a:lstStyle/>
          <a:p>
            <a:pPr algn="ctr">
              <a:lnSpc>
                <a:spcPts val="6906"/>
              </a:lnSpc>
            </a:pPr>
            <a:r>
              <a:rPr lang="en-US" sz="6166" b="1">
                <a:solidFill>
                  <a:srgbClr val="FFFFFF"/>
                </a:solidFill>
                <a:latin typeface="Montserrat Semi-Bold"/>
                <a:ea typeface="Montserrat Semi-Bold"/>
                <a:cs typeface="Montserrat Semi-Bold"/>
                <a:sym typeface="Montserrat Semi-Bold"/>
              </a:rPr>
              <a:t>Sistem Ekranları</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5793278" cy="7315200"/>
          </a:xfrm>
          <a:custGeom>
            <a:avLst/>
            <a:gdLst/>
            <a:ahLst/>
            <a:cxnLst/>
            <a:rect l="l" t="t" r="r" b="b"/>
            <a:pathLst>
              <a:path w="5793278" h="7315200">
                <a:moveTo>
                  <a:pt x="0" y="0"/>
                </a:moveTo>
                <a:lnTo>
                  <a:pt x="5793278" y="0"/>
                </a:lnTo>
                <a:lnTo>
                  <a:pt x="5793278" y="7315200"/>
                </a:lnTo>
                <a:lnTo>
                  <a:pt x="0" y="7315200"/>
                </a:lnTo>
                <a:lnTo>
                  <a:pt x="0" y="0"/>
                </a:lnTo>
                <a:close/>
              </a:path>
            </a:pathLst>
          </a:custGeom>
          <a:blipFill>
            <a:blip r:embed="rId3"/>
            <a:stretch>
              <a:fillRect l="-62014" r="-62014"/>
            </a:stretch>
          </a:blipFill>
        </p:spPr>
        <p:txBody>
          <a:bodyPr/>
          <a:lstStyle/>
          <a:p>
            <a:endParaRPr lang="tr-TR"/>
          </a:p>
        </p:txBody>
      </p:sp>
      <p:sp>
        <p:nvSpPr>
          <p:cNvPr id="3" name="AutoShape 3"/>
          <p:cNvSpPr/>
          <p:nvPr/>
        </p:nvSpPr>
        <p:spPr>
          <a:xfrm>
            <a:off x="5793278" y="0"/>
            <a:ext cx="3960322" cy="7315200"/>
          </a:xfrm>
          <a:prstGeom prst="rect">
            <a:avLst/>
          </a:prstGeom>
          <a:solidFill>
            <a:srgbClr val="00385C"/>
          </a:solidFill>
        </p:spPr>
        <p:txBody>
          <a:bodyPr/>
          <a:lstStyle/>
          <a:p>
            <a:endParaRPr lang="tr-TR"/>
          </a:p>
        </p:txBody>
      </p:sp>
      <p:sp>
        <p:nvSpPr>
          <p:cNvPr id="4" name="AutoShape 4"/>
          <p:cNvSpPr/>
          <p:nvPr/>
        </p:nvSpPr>
        <p:spPr>
          <a:xfrm>
            <a:off x="6255222" y="1685934"/>
            <a:ext cx="991280" cy="0"/>
          </a:xfrm>
          <a:prstGeom prst="line">
            <a:avLst/>
          </a:prstGeom>
          <a:ln w="38100" cap="rnd">
            <a:solidFill>
              <a:srgbClr val="F9A727"/>
            </a:solidFill>
            <a:prstDash val="solid"/>
            <a:headEnd type="none" w="sm" len="sm"/>
            <a:tailEnd type="none" w="sm" len="sm"/>
          </a:ln>
        </p:spPr>
        <p:txBody>
          <a:bodyPr/>
          <a:lstStyle/>
          <a:p>
            <a:endParaRPr lang="tr-TR"/>
          </a:p>
        </p:txBody>
      </p:sp>
      <p:sp>
        <p:nvSpPr>
          <p:cNvPr id="5" name="Freeform 5"/>
          <p:cNvSpPr/>
          <p:nvPr/>
        </p:nvSpPr>
        <p:spPr>
          <a:xfrm>
            <a:off x="1171958" y="182880"/>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Freeform 6"/>
          <p:cNvSpPr/>
          <p:nvPr/>
        </p:nvSpPr>
        <p:spPr>
          <a:xfrm>
            <a:off x="508198" y="1943109"/>
            <a:ext cx="8737203" cy="4095564"/>
          </a:xfrm>
          <a:custGeom>
            <a:avLst/>
            <a:gdLst/>
            <a:ahLst/>
            <a:cxnLst/>
            <a:rect l="l" t="t" r="r" b="b"/>
            <a:pathLst>
              <a:path w="8737203" h="4095564">
                <a:moveTo>
                  <a:pt x="0" y="0"/>
                </a:moveTo>
                <a:lnTo>
                  <a:pt x="8737204" y="0"/>
                </a:lnTo>
                <a:lnTo>
                  <a:pt x="8737204" y="4095564"/>
                </a:lnTo>
                <a:lnTo>
                  <a:pt x="0" y="4095564"/>
                </a:lnTo>
                <a:lnTo>
                  <a:pt x="0" y="0"/>
                </a:lnTo>
                <a:close/>
              </a:path>
            </a:pathLst>
          </a:custGeom>
          <a:blipFill>
            <a:blip r:embed="rId6"/>
            <a:stretch>
              <a:fillRect/>
            </a:stretch>
          </a:blipFill>
        </p:spPr>
        <p:txBody>
          <a:bodyPr/>
          <a:lstStyle/>
          <a:p>
            <a:endParaRPr lang="tr-TR"/>
          </a:p>
        </p:txBody>
      </p:sp>
      <p:sp>
        <p:nvSpPr>
          <p:cNvPr id="7" name="TextBox 7"/>
          <p:cNvSpPr txBox="1"/>
          <p:nvPr/>
        </p:nvSpPr>
        <p:spPr>
          <a:xfrm>
            <a:off x="6255222" y="220980"/>
            <a:ext cx="3696658" cy="1205399"/>
          </a:xfrm>
          <a:prstGeom prst="rect">
            <a:avLst/>
          </a:prstGeom>
        </p:spPr>
        <p:txBody>
          <a:bodyPr lIns="0" tIns="0" rIns="0" bIns="0" rtlCol="0" anchor="t">
            <a:spAutoFit/>
          </a:bodyPr>
          <a:lstStyle/>
          <a:p>
            <a:pPr algn="l">
              <a:lnSpc>
                <a:spcPts val="4778"/>
              </a:lnSpc>
            </a:pPr>
            <a:r>
              <a:rPr lang="en-US" sz="4266" b="1">
                <a:solidFill>
                  <a:srgbClr val="F9A727"/>
                </a:solidFill>
                <a:latin typeface="Montserrat Semi-Bold"/>
                <a:ea typeface="Montserrat Semi-Bold"/>
                <a:cs typeface="Montserrat Semi-Bold"/>
                <a:sym typeface="Montserrat Semi-Bold"/>
              </a:rPr>
              <a:t>E-Posta Raporları</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5427" y="0"/>
            <a:ext cx="15181912" cy="7315200"/>
          </a:xfrm>
          <a:custGeom>
            <a:avLst/>
            <a:gdLst/>
            <a:ahLst/>
            <a:cxnLst/>
            <a:rect l="l" t="t" r="r" b="b"/>
            <a:pathLst>
              <a:path w="15181912" h="7315200">
                <a:moveTo>
                  <a:pt x="0" y="0"/>
                </a:moveTo>
                <a:lnTo>
                  <a:pt x="15181913" y="0"/>
                </a:lnTo>
                <a:lnTo>
                  <a:pt x="15181913" y="7315200"/>
                </a:lnTo>
                <a:lnTo>
                  <a:pt x="0" y="7315200"/>
                </a:lnTo>
                <a:lnTo>
                  <a:pt x="0" y="0"/>
                </a:lnTo>
                <a:close/>
              </a:path>
            </a:pathLst>
          </a:custGeom>
          <a:blipFill>
            <a:blip r:embed="rId3"/>
            <a:stretch>
              <a:fillRect l="-454" r="-454"/>
            </a:stretch>
          </a:blipFill>
        </p:spPr>
        <p:txBody>
          <a:bodyPr/>
          <a:lstStyle/>
          <a:p>
            <a:endParaRPr lang="tr-TR"/>
          </a:p>
        </p:txBody>
      </p:sp>
      <p:sp>
        <p:nvSpPr>
          <p:cNvPr id="3" name="AutoShape 3"/>
          <p:cNvSpPr/>
          <p:nvPr/>
        </p:nvSpPr>
        <p:spPr>
          <a:xfrm>
            <a:off x="0" y="1781091"/>
            <a:ext cx="9753600" cy="3947575"/>
          </a:xfrm>
          <a:prstGeom prst="rect">
            <a:avLst/>
          </a:prstGeom>
          <a:solidFill>
            <a:srgbClr val="00385C">
              <a:alpha val="80000"/>
            </a:srgbClr>
          </a:solidFill>
        </p:spPr>
        <p:txBody>
          <a:bodyPr/>
          <a:lstStyle/>
          <a:p>
            <a:endParaRPr lang="tr-TR"/>
          </a:p>
        </p:txBody>
      </p:sp>
      <p:grpSp>
        <p:nvGrpSpPr>
          <p:cNvPr id="4" name="Group 4"/>
          <p:cNvGrpSpPr/>
          <p:nvPr/>
        </p:nvGrpSpPr>
        <p:grpSpPr>
          <a:xfrm>
            <a:off x="7268272" y="1781091"/>
            <a:ext cx="1595103" cy="307152"/>
            <a:chOff x="0" y="0"/>
            <a:chExt cx="2126804" cy="409535"/>
          </a:xfrm>
        </p:grpSpPr>
        <p:grpSp>
          <p:nvGrpSpPr>
            <p:cNvPr id="5" name="Group 5"/>
            <p:cNvGrpSpPr/>
            <p:nvPr/>
          </p:nvGrpSpPr>
          <p:grpSpPr>
            <a:xfrm>
              <a:off x="0" y="0"/>
              <a:ext cx="860163" cy="409535"/>
              <a:chOff x="0" y="0"/>
              <a:chExt cx="13398500" cy="6379210"/>
            </a:xfrm>
          </p:grpSpPr>
          <p:sp>
            <p:nvSpPr>
              <p:cNvPr id="6" name="Freeform 6"/>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tr-TR"/>
              </a:p>
            </p:txBody>
          </p:sp>
        </p:grpSp>
        <p:grpSp>
          <p:nvGrpSpPr>
            <p:cNvPr id="7" name="Group 7"/>
            <p:cNvGrpSpPr/>
            <p:nvPr/>
          </p:nvGrpSpPr>
          <p:grpSpPr>
            <a:xfrm>
              <a:off x="633320" y="0"/>
              <a:ext cx="860163" cy="409535"/>
              <a:chOff x="0" y="0"/>
              <a:chExt cx="13398500" cy="6379210"/>
            </a:xfrm>
          </p:grpSpPr>
          <p:sp>
            <p:nvSpPr>
              <p:cNvPr id="8" name="Freeform 8"/>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tr-TR"/>
              </a:p>
            </p:txBody>
          </p:sp>
        </p:grpSp>
        <p:grpSp>
          <p:nvGrpSpPr>
            <p:cNvPr id="9" name="Group 9"/>
            <p:cNvGrpSpPr/>
            <p:nvPr/>
          </p:nvGrpSpPr>
          <p:grpSpPr>
            <a:xfrm>
              <a:off x="1266641" y="0"/>
              <a:ext cx="860163" cy="409535"/>
              <a:chOff x="0" y="0"/>
              <a:chExt cx="13398500" cy="6379210"/>
            </a:xfrm>
          </p:grpSpPr>
          <p:sp>
            <p:nvSpPr>
              <p:cNvPr id="10" name="Freeform 10"/>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tr-TR"/>
              </a:p>
            </p:txBody>
          </p:sp>
        </p:grpSp>
      </p:grpSp>
      <p:sp>
        <p:nvSpPr>
          <p:cNvPr id="11" name="Freeform 11"/>
          <p:cNvSpPr/>
          <p:nvPr/>
        </p:nvSpPr>
        <p:spPr>
          <a:xfrm>
            <a:off x="4645530" y="3754878"/>
            <a:ext cx="462541" cy="115635"/>
          </a:xfrm>
          <a:custGeom>
            <a:avLst/>
            <a:gdLst/>
            <a:ahLst/>
            <a:cxnLst/>
            <a:rect l="l" t="t" r="r" b="b"/>
            <a:pathLst>
              <a:path w="462541" h="115635">
                <a:moveTo>
                  <a:pt x="0" y="0"/>
                </a:moveTo>
                <a:lnTo>
                  <a:pt x="462540" y="0"/>
                </a:lnTo>
                <a:lnTo>
                  <a:pt x="462540" y="115635"/>
                </a:lnTo>
                <a:lnTo>
                  <a:pt x="0" y="115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2" name="TextBox 12"/>
          <p:cNvSpPr txBox="1"/>
          <p:nvPr/>
        </p:nvSpPr>
        <p:spPr>
          <a:xfrm>
            <a:off x="379624" y="1972766"/>
            <a:ext cx="8994351" cy="1684834"/>
          </a:xfrm>
          <a:prstGeom prst="rect">
            <a:avLst/>
          </a:prstGeom>
        </p:spPr>
        <p:txBody>
          <a:bodyPr lIns="0" tIns="0" rIns="0" bIns="0" rtlCol="0" anchor="t">
            <a:spAutoFit/>
          </a:bodyPr>
          <a:lstStyle/>
          <a:p>
            <a:pPr algn="ctr">
              <a:lnSpc>
                <a:spcPts val="4465"/>
              </a:lnSpc>
            </a:pPr>
            <a:r>
              <a:rPr lang="en-US" sz="3987" b="1">
                <a:solidFill>
                  <a:srgbClr val="FFFFFF"/>
                </a:solidFill>
                <a:latin typeface="Montserrat Semi-Bold"/>
                <a:ea typeface="Montserrat Semi-Bold"/>
                <a:cs typeface="Montserrat Semi-Bold"/>
                <a:sym typeface="Montserrat Semi-Bold"/>
              </a:rPr>
              <a:t>EreCorp Akaryakıt Otomasyonu Hangi Müşterilerimiz </a:t>
            </a:r>
          </a:p>
          <a:p>
            <a:pPr algn="ctr">
              <a:lnSpc>
                <a:spcPts val="4465"/>
              </a:lnSpc>
            </a:pPr>
            <a:r>
              <a:rPr lang="en-US" sz="3987" b="1">
                <a:solidFill>
                  <a:srgbClr val="FFFFFF"/>
                </a:solidFill>
                <a:latin typeface="Montserrat Semi-Bold"/>
                <a:ea typeface="Montserrat Semi-Bold"/>
                <a:cs typeface="Montserrat Semi-Bold"/>
                <a:sym typeface="Montserrat Semi-Bold"/>
              </a:rPr>
              <a:t>İçin İdeal ?</a:t>
            </a:r>
          </a:p>
        </p:txBody>
      </p:sp>
      <p:sp>
        <p:nvSpPr>
          <p:cNvPr id="13" name="TextBox 13"/>
          <p:cNvSpPr txBox="1"/>
          <p:nvPr/>
        </p:nvSpPr>
        <p:spPr>
          <a:xfrm>
            <a:off x="0" y="3951640"/>
            <a:ext cx="9624141" cy="1564513"/>
          </a:xfrm>
          <a:prstGeom prst="rect">
            <a:avLst/>
          </a:prstGeom>
        </p:spPr>
        <p:txBody>
          <a:bodyPr lIns="0" tIns="0" rIns="0" bIns="0" rtlCol="0" anchor="t">
            <a:spAutoFit/>
          </a:bodyPr>
          <a:lstStyle/>
          <a:p>
            <a:pPr algn="ctr">
              <a:lnSpc>
                <a:spcPts val="2491"/>
              </a:lnSpc>
              <a:spcBef>
                <a:spcPct val="0"/>
              </a:spcBef>
            </a:pPr>
            <a:r>
              <a:rPr lang="en-US" sz="1779" spc="208">
                <a:solidFill>
                  <a:srgbClr val="FFFFFF"/>
                </a:solidFill>
                <a:latin typeface="Lato"/>
                <a:ea typeface="Lato"/>
                <a:cs typeface="Lato"/>
                <a:sym typeface="Lato"/>
              </a:rPr>
              <a:t>Eresense EreCorp Akaryakıt Otomasyonu, yol, baraj altyapı inşaatı yapan şirketler, maden işletmeleri gibi çok sayıda ağır şantiye araç parkına sahip müşterilerimiz için tasarlanmıştır. Araç takip sistemlerine ve şirket ERP yazılımlarına standart bağlantı alt yapılarına sahip olması müşterilerimiz için en önemli özelliklerdir.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5793278" cy="7315200"/>
          </a:xfrm>
          <a:custGeom>
            <a:avLst/>
            <a:gdLst/>
            <a:ahLst/>
            <a:cxnLst/>
            <a:rect l="l" t="t" r="r" b="b"/>
            <a:pathLst>
              <a:path w="5793278" h="7315200">
                <a:moveTo>
                  <a:pt x="0" y="0"/>
                </a:moveTo>
                <a:lnTo>
                  <a:pt x="5793278" y="0"/>
                </a:lnTo>
                <a:lnTo>
                  <a:pt x="5793278" y="7315200"/>
                </a:lnTo>
                <a:lnTo>
                  <a:pt x="0" y="7315200"/>
                </a:lnTo>
                <a:lnTo>
                  <a:pt x="0" y="0"/>
                </a:lnTo>
                <a:close/>
              </a:path>
            </a:pathLst>
          </a:custGeom>
          <a:blipFill>
            <a:blip r:embed="rId3"/>
            <a:stretch>
              <a:fillRect l="-62014" r="-62014"/>
            </a:stretch>
          </a:blipFill>
        </p:spPr>
        <p:txBody>
          <a:bodyPr/>
          <a:lstStyle/>
          <a:p>
            <a:endParaRPr lang="tr-TR"/>
          </a:p>
        </p:txBody>
      </p:sp>
      <p:sp>
        <p:nvSpPr>
          <p:cNvPr id="3" name="AutoShape 3"/>
          <p:cNvSpPr/>
          <p:nvPr/>
        </p:nvSpPr>
        <p:spPr>
          <a:xfrm>
            <a:off x="5793278" y="0"/>
            <a:ext cx="3960322" cy="7315200"/>
          </a:xfrm>
          <a:prstGeom prst="rect">
            <a:avLst/>
          </a:prstGeom>
          <a:solidFill>
            <a:srgbClr val="00385C"/>
          </a:solidFill>
        </p:spPr>
        <p:txBody>
          <a:bodyPr/>
          <a:lstStyle/>
          <a:p>
            <a:endParaRPr lang="tr-TR"/>
          </a:p>
        </p:txBody>
      </p:sp>
      <p:sp>
        <p:nvSpPr>
          <p:cNvPr id="4" name="AutoShape 4"/>
          <p:cNvSpPr/>
          <p:nvPr/>
        </p:nvSpPr>
        <p:spPr>
          <a:xfrm>
            <a:off x="6255222" y="1685934"/>
            <a:ext cx="991280" cy="0"/>
          </a:xfrm>
          <a:prstGeom prst="line">
            <a:avLst/>
          </a:prstGeom>
          <a:ln w="38100" cap="rnd">
            <a:solidFill>
              <a:srgbClr val="F9A727"/>
            </a:solidFill>
            <a:prstDash val="solid"/>
            <a:headEnd type="none" w="sm" len="sm"/>
            <a:tailEnd type="none" w="sm" len="sm"/>
          </a:ln>
        </p:spPr>
        <p:txBody>
          <a:bodyPr/>
          <a:lstStyle/>
          <a:p>
            <a:endParaRPr lang="tr-TR"/>
          </a:p>
        </p:txBody>
      </p:sp>
      <p:sp>
        <p:nvSpPr>
          <p:cNvPr id="5" name="Freeform 5"/>
          <p:cNvSpPr/>
          <p:nvPr/>
        </p:nvSpPr>
        <p:spPr>
          <a:xfrm>
            <a:off x="1171958" y="182880"/>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Freeform 6"/>
          <p:cNvSpPr/>
          <p:nvPr/>
        </p:nvSpPr>
        <p:spPr>
          <a:xfrm>
            <a:off x="520103" y="2095509"/>
            <a:ext cx="8713393" cy="4280454"/>
          </a:xfrm>
          <a:custGeom>
            <a:avLst/>
            <a:gdLst/>
            <a:ahLst/>
            <a:cxnLst/>
            <a:rect l="l" t="t" r="r" b="b"/>
            <a:pathLst>
              <a:path w="8713393" h="4280454">
                <a:moveTo>
                  <a:pt x="0" y="0"/>
                </a:moveTo>
                <a:lnTo>
                  <a:pt x="8713394" y="0"/>
                </a:lnTo>
                <a:lnTo>
                  <a:pt x="8713394" y="4280454"/>
                </a:lnTo>
                <a:lnTo>
                  <a:pt x="0" y="4280454"/>
                </a:lnTo>
                <a:lnTo>
                  <a:pt x="0" y="0"/>
                </a:lnTo>
                <a:close/>
              </a:path>
            </a:pathLst>
          </a:custGeom>
          <a:blipFill>
            <a:blip r:embed="rId6"/>
            <a:stretch>
              <a:fillRect/>
            </a:stretch>
          </a:blipFill>
        </p:spPr>
        <p:txBody>
          <a:bodyPr/>
          <a:lstStyle/>
          <a:p>
            <a:endParaRPr lang="tr-TR"/>
          </a:p>
        </p:txBody>
      </p:sp>
      <p:sp>
        <p:nvSpPr>
          <p:cNvPr id="7" name="TextBox 7"/>
          <p:cNvSpPr txBox="1"/>
          <p:nvPr/>
        </p:nvSpPr>
        <p:spPr>
          <a:xfrm>
            <a:off x="6255222" y="220980"/>
            <a:ext cx="3696658" cy="1205399"/>
          </a:xfrm>
          <a:prstGeom prst="rect">
            <a:avLst/>
          </a:prstGeom>
        </p:spPr>
        <p:txBody>
          <a:bodyPr lIns="0" tIns="0" rIns="0" bIns="0" rtlCol="0" anchor="t">
            <a:spAutoFit/>
          </a:bodyPr>
          <a:lstStyle/>
          <a:p>
            <a:pPr algn="l">
              <a:lnSpc>
                <a:spcPts val="4778"/>
              </a:lnSpc>
            </a:pPr>
            <a:r>
              <a:rPr lang="en-US" sz="4266" b="1">
                <a:solidFill>
                  <a:srgbClr val="F9A727"/>
                </a:solidFill>
                <a:latin typeface="Montserrat Semi-Bold"/>
                <a:ea typeface="Montserrat Semi-Bold"/>
                <a:cs typeface="Montserrat Semi-Bold"/>
                <a:sym typeface="Montserrat Semi-Bold"/>
              </a:rPr>
              <a:t>Raporlar Ekranı</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5793278" cy="7315200"/>
          </a:xfrm>
          <a:custGeom>
            <a:avLst/>
            <a:gdLst/>
            <a:ahLst/>
            <a:cxnLst/>
            <a:rect l="l" t="t" r="r" b="b"/>
            <a:pathLst>
              <a:path w="5793278" h="7315200">
                <a:moveTo>
                  <a:pt x="0" y="0"/>
                </a:moveTo>
                <a:lnTo>
                  <a:pt x="5793278" y="0"/>
                </a:lnTo>
                <a:lnTo>
                  <a:pt x="5793278" y="7315200"/>
                </a:lnTo>
                <a:lnTo>
                  <a:pt x="0" y="7315200"/>
                </a:lnTo>
                <a:lnTo>
                  <a:pt x="0" y="0"/>
                </a:lnTo>
                <a:close/>
              </a:path>
            </a:pathLst>
          </a:custGeom>
          <a:blipFill>
            <a:blip r:embed="rId3"/>
            <a:stretch>
              <a:fillRect l="-62014" r="-62014"/>
            </a:stretch>
          </a:blipFill>
        </p:spPr>
        <p:txBody>
          <a:bodyPr/>
          <a:lstStyle/>
          <a:p>
            <a:endParaRPr lang="tr-TR"/>
          </a:p>
        </p:txBody>
      </p:sp>
      <p:sp>
        <p:nvSpPr>
          <p:cNvPr id="3" name="AutoShape 3"/>
          <p:cNvSpPr/>
          <p:nvPr/>
        </p:nvSpPr>
        <p:spPr>
          <a:xfrm>
            <a:off x="5793278" y="0"/>
            <a:ext cx="3960322" cy="7315200"/>
          </a:xfrm>
          <a:prstGeom prst="rect">
            <a:avLst/>
          </a:prstGeom>
          <a:solidFill>
            <a:srgbClr val="00385C"/>
          </a:solidFill>
        </p:spPr>
        <p:txBody>
          <a:bodyPr/>
          <a:lstStyle/>
          <a:p>
            <a:endParaRPr lang="tr-TR"/>
          </a:p>
        </p:txBody>
      </p:sp>
      <p:sp>
        <p:nvSpPr>
          <p:cNvPr id="4" name="AutoShape 4"/>
          <p:cNvSpPr/>
          <p:nvPr/>
        </p:nvSpPr>
        <p:spPr>
          <a:xfrm>
            <a:off x="6255222" y="1685934"/>
            <a:ext cx="991280" cy="0"/>
          </a:xfrm>
          <a:prstGeom prst="line">
            <a:avLst/>
          </a:prstGeom>
          <a:ln w="38100" cap="rnd">
            <a:solidFill>
              <a:srgbClr val="F9A727"/>
            </a:solidFill>
            <a:prstDash val="solid"/>
            <a:headEnd type="none" w="sm" len="sm"/>
            <a:tailEnd type="none" w="sm" len="sm"/>
          </a:ln>
        </p:spPr>
        <p:txBody>
          <a:bodyPr/>
          <a:lstStyle/>
          <a:p>
            <a:endParaRPr lang="tr-TR"/>
          </a:p>
        </p:txBody>
      </p:sp>
      <p:sp>
        <p:nvSpPr>
          <p:cNvPr id="5" name="Freeform 5"/>
          <p:cNvSpPr/>
          <p:nvPr/>
        </p:nvSpPr>
        <p:spPr>
          <a:xfrm>
            <a:off x="1171958" y="182880"/>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Freeform 6"/>
          <p:cNvSpPr/>
          <p:nvPr/>
        </p:nvSpPr>
        <p:spPr>
          <a:xfrm>
            <a:off x="1098675" y="1943109"/>
            <a:ext cx="6147826" cy="5016456"/>
          </a:xfrm>
          <a:custGeom>
            <a:avLst/>
            <a:gdLst/>
            <a:ahLst/>
            <a:cxnLst/>
            <a:rect l="l" t="t" r="r" b="b"/>
            <a:pathLst>
              <a:path w="6147826" h="5016456">
                <a:moveTo>
                  <a:pt x="0" y="0"/>
                </a:moveTo>
                <a:lnTo>
                  <a:pt x="6147827" y="0"/>
                </a:lnTo>
                <a:lnTo>
                  <a:pt x="6147827" y="5016455"/>
                </a:lnTo>
                <a:lnTo>
                  <a:pt x="0" y="5016455"/>
                </a:lnTo>
                <a:lnTo>
                  <a:pt x="0" y="0"/>
                </a:lnTo>
                <a:close/>
              </a:path>
            </a:pathLst>
          </a:custGeom>
          <a:blipFill>
            <a:blip r:embed="rId6"/>
            <a:stretch>
              <a:fillRect/>
            </a:stretch>
          </a:blipFill>
        </p:spPr>
        <p:txBody>
          <a:bodyPr/>
          <a:lstStyle/>
          <a:p>
            <a:endParaRPr lang="tr-TR"/>
          </a:p>
        </p:txBody>
      </p:sp>
      <p:sp>
        <p:nvSpPr>
          <p:cNvPr id="7" name="TextBox 7"/>
          <p:cNvSpPr txBox="1"/>
          <p:nvPr/>
        </p:nvSpPr>
        <p:spPr>
          <a:xfrm>
            <a:off x="6255222" y="220980"/>
            <a:ext cx="3696658" cy="1205399"/>
          </a:xfrm>
          <a:prstGeom prst="rect">
            <a:avLst/>
          </a:prstGeom>
        </p:spPr>
        <p:txBody>
          <a:bodyPr lIns="0" tIns="0" rIns="0" bIns="0" rtlCol="0" anchor="t">
            <a:spAutoFit/>
          </a:bodyPr>
          <a:lstStyle/>
          <a:p>
            <a:pPr algn="l">
              <a:lnSpc>
                <a:spcPts val="4778"/>
              </a:lnSpc>
            </a:pPr>
            <a:r>
              <a:rPr lang="en-US" sz="4266" b="1">
                <a:solidFill>
                  <a:srgbClr val="F9A727"/>
                </a:solidFill>
                <a:latin typeface="Montserrat Semi-Bold"/>
                <a:ea typeface="Montserrat Semi-Bold"/>
                <a:cs typeface="Montserrat Semi-Bold"/>
                <a:sym typeface="Montserrat Semi-Bold"/>
              </a:rPr>
              <a:t>Tanklar Ekranı</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5793278" cy="7315200"/>
          </a:xfrm>
          <a:custGeom>
            <a:avLst/>
            <a:gdLst/>
            <a:ahLst/>
            <a:cxnLst/>
            <a:rect l="l" t="t" r="r" b="b"/>
            <a:pathLst>
              <a:path w="5793278" h="7315200">
                <a:moveTo>
                  <a:pt x="0" y="0"/>
                </a:moveTo>
                <a:lnTo>
                  <a:pt x="5793278" y="0"/>
                </a:lnTo>
                <a:lnTo>
                  <a:pt x="5793278" y="7315200"/>
                </a:lnTo>
                <a:lnTo>
                  <a:pt x="0" y="7315200"/>
                </a:lnTo>
                <a:lnTo>
                  <a:pt x="0" y="0"/>
                </a:lnTo>
                <a:close/>
              </a:path>
            </a:pathLst>
          </a:custGeom>
          <a:blipFill>
            <a:blip r:embed="rId3"/>
            <a:stretch>
              <a:fillRect l="-62014" r="-62014"/>
            </a:stretch>
          </a:blipFill>
        </p:spPr>
        <p:txBody>
          <a:bodyPr/>
          <a:lstStyle/>
          <a:p>
            <a:endParaRPr lang="tr-TR"/>
          </a:p>
        </p:txBody>
      </p:sp>
      <p:sp>
        <p:nvSpPr>
          <p:cNvPr id="3" name="AutoShape 3"/>
          <p:cNvSpPr/>
          <p:nvPr/>
        </p:nvSpPr>
        <p:spPr>
          <a:xfrm>
            <a:off x="5793278" y="0"/>
            <a:ext cx="3960322" cy="7315200"/>
          </a:xfrm>
          <a:prstGeom prst="rect">
            <a:avLst/>
          </a:prstGeom>
          <a:solidFill>
            <a:srgbClr val="00385C"/>
          </a:solidFill>
        </p:spPr>
        <p:txBody>
          <a:bodyPr/>
          <a:lstStyle/>
          <a:p>
            <a:endParaRPr lang="tr-TR"/>
          </a:p>
        </p:txBody>
      </p:sp>
      <p:sp>
        <p:nvSpPr>
          <p:cNvPr id="4" name="AutoShape 4"/>
          <p:cNvSpPr/>
          <p:nvPr/>
        </p:nvSpPr>
        <p:spPr>
          <a:xfrm>
            <a:off x="6255222" y="1685934"/>
            <a:ext cx="991280" cy="0"/>
          </a:xfrm>
          <a:prstGeom prst="line">
            <a:avLst/>
          </a:prstGeom>
          <a:ln w="38100" cap="rnd">
            <a:solidFill>
              <a:srgbClr val="F9A727"/>
            </a:solidFill>
            <a:prstDash val="solid"/>
            <a:headEnd type="none" w="sm" len="sm"/>
            <a:tailEnd type="none" w="sm" len="sm"/>
          </a:ln>
        </p:spPr>
        <p:txBody>
          <a:bodyPr/>
          <a:lstStyle/>
          <a:p>
            <a:endParaRPr lang="tr-TR"/>
          </a:p>
        </p:txBody>
      </p:sp>
      <p:sp>
        <p:nvSpPr>
          <p:cNvPr id="5" name="Freeform 5"/>
          <p:cNvSpPr/>
          <p:nvPr/>
        </p:nvSpPr>
        <p:spPr>
          <a:xfrm>
            <a:off x="1171958" y="182880"/>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Freeform 6"/>
          <p:cNvSpPr/>
          <p:nvPr/>
        </p:nvSpPr>
        <p:spPr>
          <a:xfrm>
            <a:off x="952809" y="1943109"/>
            <a:ext cx="8069271" cy="4995263"/>
          </a:xfrm>
          <a:custGeom>
            <a:avLst/>
            <a:gdLst/>
            <a:ahLst/>
            <a:cxnLst/>
            <a:rect l="l" t="t" r="r" b="b"/>
            <a:pathLst>
              <a:path w="8069271" h="4995263">
                <a:moveTo>
                  <a:pt x="0" y="0"/>
                </a:moveTo>
                <a:lnTo>
                  <a:pt x="8069271" y="0"/>
                </a:lnTo>
                <a:lnTo>
                  <a:pt x="8069271" y="4995263"/>
                </a:lnTo>
                <a:lnTo>
                  <a:pt x="0" y="4995263"/>
                </a:lnTo>
                <a:lnTo>
                  <a:pt x="0" y="0"/>
                </a:lnTo>
                <a:close/>
              </a:path>
            </a:pathLst>
          </a:custGeom>
          <a:blipFill>
            <a:blip r:embed="rId6"/>
            <a:stretch>
              <a:fillRect/>
            </a:stretch>
          </a:blipFill>
        </p:spPr>
        <p:txBody>
          <a:bodyPr/>
          <a:lstStyle/>
          <a:p>
            <a:endParaRPr lang="tr-TR"/>
          </a:p>
        </p:txBody>
      </p:sp>
      <p:sp>
        <p:nvSpPr>
          <p:cNvPr id="7" name="TextBox 7"/>
          <p:cNvSpPr txBox="1"/>
          <p:nvPr/>
        </p:nvSpPr>
        <p:spPr>
          <a:xfrm>
            <a:off x="6255222" y="220980"/>
            <a:ext cx="3696658" cy="1205399"/>
          </a:xfrm>
          <a:prstGeom prst="rect">
            <a:avLst/>
          </a:prstGeom>
        </p:spPr>
        <p:txBody>
          <a:bodyPr lIns="0" tIns="0" rIns="0" bIns="0" rtlCol="0" anchor="t">
            <a:spAutoFit/>
          </a:bodyPr>
          <a:lstStyle/>
          <a:p>
            <a:pPr algn="l">
              <a:lnSpc>
                <a:spcPts val="4778"/>
              </a:lnSpc>
            </a:pPr>
            <a:r>
              <a:rPr lang="en-US" sz="4266" b="1">
                <a:solidFill>
                  <a:srgbClr val="F9A727"/>
                </a:solidFill>
                <a:latin typeface="Montserrat Semi-Bold"/>
                <a:ea typeface="Montserrat Semi-Bold"/>
                <a:cs typeface="Montserrat Semi-Bold"/>
                <a:sym typeface="Montserrat Semi-Bold"/>
              </a:rPr>
              <a:t>Sanal Tanklar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5793278" cy="7315200"/>
          </a:xfrm>
          <a:custGeom>
            <a:avLst/>
            <a:gdLst/>
            <a:ahLst/>
            <a:cxnLst/>
            <a:rect l="l" t="t" r="r" b="b"/>
            <a:pathLst>
              <a:path w="5793278" h="7315200">
                <a:moveTo>
                  <a:pt x="0" y="0"/>
                </a:moveTo>
                <a:lnTo>
                  <a:pt x="5793278" y="0"/>
                </a:lnTo>
                <a:lnTo>
                  <a:pt x="5793278" y="7315200"/>
                </a:lnTo>
                <a:lnTo>
                  <a:pt x="0" y="7315200"/>
                </a:lnTo>
                <a:lnTo>
                  <a:pt x="0" y="0"/>
                </a:lnTo>
                <a:close/>
              </a:path>
            </a:pathLst>
          </a:custGeom>
          <a:blipFill>
            <a:blip r:embed="rId3"/>
            <a:stretch>
              <a:fillRect l="-62014" r="-62014"/>
            </a:stretch>
          </a:blipFill>
        </p:spPr>
        <p:txBody>
          <a:bodyPr/>
          <a:lstStyle/>
          <a:p>
            <a:endParaRPr lang="tr-TR"/>
          </a:p>
        </p:txBody>
      </p:sp>
      <p:sp>
        <p:nvSpPr>
          <p:cNvPr id="3" name="AutoShape 3"/>
          <p:cNvSpPr/>
          <p:nvPr/>
        </p:nvSpPr>
        <p:spPr>
          <a:xfrm>
            <a:off x="5793278" y="0"/>
            <a:ext cx="3960322" cy="7315200"/>
          </a:xfrm>
          <a:prstGeom prst="rect">
            <a:avLst/>
          </a:prstGeom>
          <a:solidFill>
            <a:srgbClr val="00385C"/>
          </a:solidFill>
        </p:spPr>
        <p:txBody>
          <a:bodyPr/>
          <a:lstStyle/>
          <a:p>
            <a:endParaRPr lang="tr-TR"/>
          </a:p>
        </p:txBody>
      </p:sp>
      <p:sp>
        <p:nvSpPr>
          <p:cNvPr id="4" name="AutoShape 4"/>
          <p:cNvSpPr/>
          <p:nvPr/>
        </p:nvSpPr>
        <p:spPr>
          <a:xfrm>
            <a:off x="6255222" y="1685934"/>
            <a:ext cx="991280" cy="0"/>
          </a:xfrm>
          <a:prstGeom prst="line">
            <a:avLst/>
          </a:prstGeom>
          <a:ln w="38100" cap="rnd">
            <a:solidFill>
              <a:srgbClr val="F9A727"/>
            </a:solidFill>
            <a:prstDash val="solid"/>
            <a:headEnd type="none" w="sm" len="sm"/>
            <a:tailEnd type="none" w="sm" len="sm"/>
          </a:ln>
        </p:spPr>
        <p:txBody>
          <a:bodyPr/>
          <a:lstStyle/>
          <a:p>
            <a:endParaRPr lang="tr-TR"/>
          </a:p>
        </p:txBody>
      </p:sp>
      <p:sp>
        <p:nvSpPr>
          <p:cNvPr id="5" name="Freeform 5"/>
          <p:cNvSpPr/>
          <p:nvPr/>
        </p:nvSpPr>
        <p:spPr>
          <a:xfrm>
            <a:off x="1171958" y="182880"/>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Freeform 6"/>
          <p:cNvSpPr/>
          <p:nvPr/>
        </p:nvSpPr>
        <p:spPr>
          <a:xfrm>
            <a:off x="731520" y="1943109"/>
            <a:ext cx="8158425" cy="4640104"/>
          </a:xfrm>
          <a:custGeom>
            <a:avLst/>
            <a:gdLst/>
            <a:ahLst/>
            <a:cxnLst/>
            <a:rect l="l" t="t" r="r" b="b"/>
            <a:pathLst>
              <a:path w="8158425" h="4640104">
                <a:moveTo>
                  <a:pt x="0" y="0"/>
                </a:moveTo>
                <a:lnTo>
                  <a:pt x="8158425" y="0"/>
                </a:lnTo>
                <a:lnTo>
                  <a:pt x="8158425" y="4640104"/>
                </a:lnTo>
                <a:lnTo>
                  <a:pt x="0" y="4640104"/>
                </a:lnTo>
                <a:lnTo>
                  <a:pt x="0" y="0"/>
                </a:lnTo>
                <a:close/>
              </a:path>
            </a:pathLst>
          </a:custGeom>
          <a:blipFill>
            <a:blip r:embed="rId6"/>
            <a:stretch>
              <a:fillRect/>
            </a:stretch>
          </a:blipFill>
        </p:spPr>
        <p:txBody>
          <a:bodyPr/>
          <a:lstStyle/>
          <a:p>
            <a:endParaRPr lang="tr-TR"/>
          </a:p>
        </p:txBody>
      </p:sp>
      <p:sp>
        <p:nvSpPr>
          <p:cNvPr id="7" name="TextBox 7"/>
          <p:cNvSpPr txBox="1"/>
          <p:nvPr/>
        </p:nvSpPr>
        <p:spPr>
          <a:xfrm>
            <a:off x="6255222" y="220980"/>
            <a:ext cx="3696658" cy="1205399"/>
          </a:xfrm>
          <a:prstGeom prst="rect">
            <a:avLst/>
          </a:prstGeom>
        </p:spPr>
        <p:txBody>
          <a:bodyPr lIns="0" tIns="0" rIns="0" bIns="0" rtlCol="0" anchor="t">
            <a:spAutoFit/>
          </a:bodyPr>
          <a:lstStyle/>
          <a:p>
            <a:pPr algn="l">
              <a:lnSpc>
                <a:spcPts val="4778"/>
              </a:lnSpc>
            </a:pPr>
            <a:r>
              <a:rPr lang="en-US" sz="4266" b="1">
                <a:solidFill>
                  <a:srgbClr val="F9A727"/>
                </a:solidFill>
                <a:latin typeface="Montserrat Semi-Bold"/>
                <a:ea typeface="Montserrat Semi-Bold"/>
                <a:cs typeface="Montserrat Semi-Bold"/>
                <a:sym typeface="Montserrat Semi-Bold"/>
              </a:rPr>
              <a:t>Yakıt Tüketimleri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8442" r="-34501" b="-31871"/>
            </a:stretch>
          </a:blipFill>
        </p:spPr>
        <p:txBody>
          <a:bodyPr/>
          <a:lstStyle/>
          <a:p>
            <a:endParaRPr lang="tr-TR"/>
          </a:p>
        </p:txBody>
      </p:sp>
      <p:sp>
        <p:nvSpPr>
          <p:cNvPr id="3" name="AutoShape 3"/>
          <p:cNvSpPr/>
          <p:nvPr/>
        </p:nvSpPr>
        <p:spPr>
          <a:xfrm>
            <a:off x="731520" y="1939311"/>
            <a:ext cx="991280" cy="0"/>
          </a:xfrm>
          <a:prstGeom prst="line">
            <a:avLst/>
          </a:prstGeom>
          <a:ln w="38100" cap="rnd">
            <a:solidFill>
              <a:srgbClr val="F9A727"/>
            </a:solidFill>
            <a:prstDash val="solid"/>
            <a:headEnd type="none" w="sm" len="sm"/>
            <a:tailEnd type="none" w="sm" len="sm"/>
          </a:ln>
        </p:spPr>
        <p:txBody>
          <a:bodyPr/>
          <a:lstStyle/>
          <a:p>
            <a:endParaRPr lang="tr-TR"/>
          </a:p>
        </p:txBody>
      </p:sp>
      <p:sp>
        <p:nvSpPr>
          <p:cNvPr id="4" name="Freeform 4"/>
          <p:cNvSpPr/>
          <p:nvPr/>
        </p:nvSpPr>
        <p:spPr>
          <a:xfrm>
            <a:off x="524001" y="2398227"/>
            <a:ext cx="8982069" cy="3637738"/>
          </a:xfrm>
          <a:custGeom>
            <a:avLst/>
            <a:gdLst/>
            <a:ahLst/>
            <a:cxnLst/>
            <a:rect l="l" t="t" r="r" b="b"/>
            <a:pathLst>
              <a:path w="8982069" h="3637738">
                <a:moveTo>
                  <a:pt x="0" y="0"/>
                </a:moveTo>
                <a:lnTo>
                  <a:pt x="8982068" y="0"/>
                </a:lnTo>
                <a:lnTo>
                  <a:pt x="8982068" y="3637738"/>
                </a:lnTo>
                <a:lnTo>
                  <a:pt x="0" y="3637738"/>
                </a:lnTo>
                <a:lnTo>
                  <a:pt x="0" y="0"/>
                </a:lnTo>
                <a:close/>
              </a:path>
            </a:pathLst>
          </a:custGeom>
          <a:blipFill>
            <a:blip r:embed="rId4"/>
            <a:stretch>
              <a:fillRect/>
            </a:stretch>
          </a:blipFill>
        </p:spPr>
        <p:txBody>
          <a:bodyPr/>
          <a:lstStyle/>
          <a:p>
            <a:endParaRPr lang="tr-TR"/>
          </a:p>
        </p:txBody>
      </p:sp>
      <p:sp>
        <p:nvSpPr>
          <p:cNvPr id="5" name="TextBox 5"/>
          <p:cNvSpPr txBox="1"/>
          <p:nvPr/>
        </p:nvSpPr>
        <p:spPr>
          <a:xfrm>
            <a:off x="731520" y="1149855"/>
            <a:ext cx="6004179" cy="609769"/>
          </a:xfrm>
          <a:prstGeom prst="rect">
            <a:avLst/>
          </a:prstGeom>
        </p:spPr>
        <p:txBody>
          <a:bodyPr lIns="0" tIns="0" rIns="0" bIns="0" rtlCol="0" anchor="t">
            <a:spAutoFit/>
          </a:bodyPr>
          <a:lstStyle/>
          <a:p>
            <a:pPr algn="l">
              <a:lnSpc>
                <a:spcPts val="4778"/>
              </a:lnSpc>
            </a:pPr>
            <a:r>
              <a:rPr lang="en-US" sz="4266" b="1">
                <a:solidFill>
                  <a:srgbClr val="FFFFFF"/>
                </a:solidFill>
                <a:latin typeface="Montserrat Semi-Bold"/>
                <a:ea typeface="Montserrat Semi-Bold"/>
                <a:cs typeface="Montserrat Semi-Bold"/>
                <a:sym typeface="Montserrat Semi-Bold"/>
              </a:rPr>
              <a:t>Proje Teslim İş Planı</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532" r="-16532"/>
            </a:stretch>
          </a:blipFill>
        </p:spPr>
        <p:txBody>
          <a:bodyPr/>
          <a:lstStyle/>
          <a:p>
            <a:endParaRPr lang="tr-TR"/>
          </a:p>
        </p:txBody>
      </p:sp>
      <p:sp>
        <p:nvSpPr>
          <p:cNvPr id="3" name="AutoShape 3"/>
          <p:cNvSpPr/>
          <p:nvPr/>
        </p:nvSpPr>
        <p:spPr>
          <a:xfrm>
            <a:off x="548640" y="1463040"/>
            <a:ext cx="8656320" cy="4389120"/>
          </a:xfrm>
          <a:prstGeom prst="rect">
            <a:avLst/>
          </a:prstGeom>
          <a:solidFill>
            <a:srgbClr val="00385C">
              <a:alpha val="80000"/>
            </a:srgbClr>
          </a:solidFill>
        </p:spPr>
        <p:txBody>
          <a:bodyPr/>
          <a:lstStyle/>
          <a:p>
            <a:endParaRPr lang="tr-TR"/>
          </a:p>
        </p:txBody>
      </p:sp>
      <p:sp>
        <p:nvSpPr>
          <p:cNvPr id="4" name="Freeform 4"/>
          <p:cNvSpPr/>
          <p:nvPr/>
        </p:nvSpPr>
        <p:spPr>
          <a:xfrm>
            <a:off x="954495" y="1740989"/>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a:off x="4101686" y="4562494"/>
            <a:ext cx="2018005" cy="350432"/>
          </a:xfrm>
          <a:custGeom>
            <a:avLst/>
            <a:gdLst/>
            <a:ahLst/>
            <a:cxnLst/>
            <a:rect l="l" t="t" r="r" b="b"/>
            <a:pathLst>
              <a:path w="2018005" h="350432">
                <a:moveTo>
                  <a:pt x="0" y="0"/>
                </a:moveTo>
                <a:lnTo>
                  <a:pt x="2018005" y="0"/>
                </a:lnTo>
                <a:lnTo>
                  <a:pt x="2018005" y="350432"/>
                </a:lnTo>
                <a:lnTo>
                  <a:pt x="0" y="350432"/>
                </a:lnTo>
                <a:lnTo>
                  <a:pt x="0" y="0"/>
                </a:lnTo>
                <a:close/>
              </a:path>
            </a:pathLst>
          </a:custGeom>
          <a:blipFill>
            <a:blip r:embed="rId6"/>
            <a:stretch>
              <a:fillRect/>
            </a:stretch>
          </a:blipFill>
        </p:spPr>
        <p:txBody>
          <a:bodyPr/>
          <a:lstStyle/>
          <a:p>
            <a:endParaRPr lang="tr-TR"/>
          </a:p>
        </p:txBody>
      </p:sp>
      <p:sp>
        <p:nvSpPr>
          <p:cNvPr id="6" name="TextBox 6"/>
          <p:cNvSpPr txBox="1"/>
          <p:nvPr/>
        </p:nvSpPr>
        <p:spPr>
          <a:xfrm>
            <a:off x="954495" y="2947195"/>
            <a:ext cx="7844609" cy="1386630"/>
          </a:xfrm>
          <a:prstGeom prst="rect">
            <a:avLst/>
          </a:prstGeom>
        </p:spPr>
        <p:txBody>
          <a:bodyPr lIns="0" tIns="0" rIns="0" bIns="0" rtlCol="0" anchor="t">
            <a:spAutoFit/>
          </a:bodyPr>
          <a:lstStyle/>
          <a:p>
            <a:pPr algn="ctr">
              <a:lnSpc>
                <a:spcPts val="11375"/>
              </a:lnSpc>
              <a:spcBef>
                <a:spcPct val="0"/>
              </a:spcBef>
            </a:pPr>
            <a:r>
              <a:rPr lang="en-US" sz="8125" b="1">
                <a:solidFill>
                  <a:srgbClr val="FFFFFF"/>
                </a:solidFill>
                <a:latin typeface="Montserrat Semi-Bold"/>
                <a:ea typeface="Montserrat Semi-Bold"/>
                <a:cs typeface="Montserrat Semi-Bold"/>
                <a:sym typeface="Montserrat Semi-Bold"/>
              </a:rPr>
              <a:t>TEŞEKKÜRLER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16726" y="0"/>
            <a:ext cx="5992671" cy="3828406"/>
          </a:xfrm>
          <a:custGeom>
            <a:avLst/>
            <a:gdLst/>
            <a:ahLst/>
            <a:cxnLst/>
            <a:rect l="l" t="t" r="r" b="b"/>
            <a:pathLst>
              <a:path w="5992671" h="3828406">
                <a:moveTo>
                  <a:pt x="0" y="0"/>
                </a:moveTo>
                <a:lnTo>
                  <a:pt x="5992671" y="0"/>
                </a:lnTo>
                <a:lnTo>
                  <a:pt x="5992671" y="3828406"/>
                </a:lnTo>
                <a:lnTo>
                  <a:pt x="0" y="3828406"/>
                </a:lnTo>
                <a:lnTo>
                  <a:pt x="0" y="0"/>
                </a:lnTo>
                <a:close/>
              </a:path>
            </a:pathLst>
          </a:custGeom>
          <a:blipFill>
            <a:blip r:embed="rId3"/>
            <a:stretch>
              <a:fillRect t="-2082" b="-2082"/>
            </a:stretch>
          </a:blipFill>
        </p:spPr>
        <p:txBody>
          <a:bodyPr/>
          <a:lstStyle/>
          <a:p>
            <a:endParaRPr lang="tr-TR"/>
          </a:p>
        </p:txBody>
      </p:sp>
      <p:sp>
        <p:nvSpPr>
          <p:cNvPr id="3" name="AutoShape 3"/>
          <p:cNvSpPr/>
          <p:nvPr/>
        </p:nvSpPr>
        <p:spPr>
          <a:xfrm>
            <a:off x="0" y="0"/>
            <a:ext cx="3916726" cy="7315200"/>
          </a:xfrm>
          <a:prstGeom prst="rect">
            <a:avLst/>
          </a:prstGeom>
          <a:solidFill>
            <a:srgbClr val="00385C"/>
          </a:solidFill>
        </p:spPr>
        <p:txBody>
          <a:bodyPr/>
          <a:lstStyle/>
          <a:p>
            <a:endParaRPr lang="tr-TR"/>
          </a:p>
        </p:txBody>
      </p:sp>
      <p:sp>
        <p:nvSpPr>
          <p:cNvPr id="4" name="Freeform 4"/>
          <p:cNvSpPr/>
          <p:nvPr/>
        </p:nvSpPr>
        <p:spPr>
          <a:xfrm>
            <a:off x="1623961" y="4224711"/>
            <a:ext cx="668804" cy="607776"/>
          </a:xfrm>
          <a:custGeom>
            <a:avLst/>
            <a:gdLst/>
            <a:ahLst/>
            <a:cxnLst/>
            <a:rect l="l" t="t" r="r" b="b"/>
            <a:pathLst>
              <a:path w="668804" h="607776">
                <a:moveTo>
                  <a:pt x="0" y="0"/>
                </a:moveTo>
                <a:lnTo>
                  <a:pt x="668804" y="0"/>
                </a:lnTo>
                <a:lnTo>
                  <a:pt x="668804" y="607776"/>
                </a:lnTo>
                <a:lnTo>
                  <a:pt x="0" y="607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a:off x="1727895" y="1558032"/>
            <a:ext cx="460936" cy="115234"/>
          </a:xfrm>
          <a:custGeom>
            <a:avLst/>
            <a:gdLst/>
            <a:ahLst/>
            <a:cxnLst/>
            <a:rect l="l" t="t" r="r" b="b"/>
            <a:pathLst>
              <a:path w="460936" h="115234">
                <a:moveTo>
                  <a:pt x="0" y="0"/>
                </a:moveTo>
                <a:lnTo>
                  <a:pt x="460936" y="0"/>
                </a:lnTo>
                <a:lnTo>
                  <a:pt x="460936" y="115234"/>
                </a:lnTo>
                <a:lnTo>
                  <a:pt x="0" y="115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6" name="TextBox 6"/>
          <p:cNvSpPr txBox="1"/>
          <p:nvPr/>
        </p:nvSpPr>
        <p:spPr>
          <a:xfrm>
            <a:off x="6925162" y="5669629"/>
            <a:ext cx="2279798" cy="1119717"/>
          </a:xfrm>
          <a:prstGeom prst="rect">
            <a:avLst/>
          </a:prstGeom>
        </p:spPr>
        <p:txBody>
          <a:bodyPr lIns="0" tIns="0" rIns="0" bIns="0" rtlCol="0" anchor="t">
            <a:spAutoFit/>
          </a:bodyPr>
          <a:lstStyle/>
          <a:p>
            <a:pPr algn="ctr">
              <a:lnSpc>
                <a:spcPts val="1493"/>
              </a:lnSpc>
              <a:spcBef>
                <a:spcPct val="0"/>
              </a:spcBef>
            </a:pPr>
            <a:r>
              <a:rPr lang="en-US" sz="1066" spc="124">
                <a:solidFill>
                  <a:srgbClr val="2B2B2B"/>
                </a:solidFill>
                <a:latin typeface="Lato"/>
                <a:ea typeface="Lato"/>
                <a:cs typeface="Lato"/>
                <a:sym typeface="Lato"/>
              </a:rPr>
              <a:t>Eresense sistemleri SAP, Oracle, Logo ve Mikro gibi ERP ve muhasebe programlarına ek olarak araç takip sistemlerine de entegredirler. </a:t>
            </a:r>
          </a:p>
        </p:txBody>
      </p:sp>
      <p:sp>
        <p:nvSpPr>
          <p:cNvPr id="7" name="TextBox 7"/>
          <p:cNvSpPr txBox="1"/>
          <p:nvPr/>
        </p:nvSpPr>
        <p:spPr>
          <a:xfrm>
            <a:off x="6925162" y="5260660"/>
            <a:ext cx="2279798" cy="210058"/>
          </a:xfrm>
          <a:prstGeom prst="rect">
            <a:avLst/>
          </a:prstGeom>
        </p:spPr>
        <p:txBody>
          <a:bodyPr lIns="0" tIns="0" rIns="0" bIns="0" rtlCol="0" anchor="t">
            <a:spAutoFit/>
          </a:bodyPr>
          <a:lstStyle/>
          <a:p>
            <a:pPr algn="ctr">
              <a:lnSpc>
                <a:spcPts val="1791"/>
              </a:lnSpc>
              <a:spcBef>
                <a:spcPct val="0"/>
              </a:spcBef>
            </a:pPr>
            <a:r>
              <a:rPr lang="en-US" sz="1280" b="1">
                <a:solidFill>
                  <a:srgbClr val="00385C"/>
                </a:solidFill>
                <a:latin typeface="Montserrat Semi-Bold"/>
                <a:ea typeface="Montserrat Semi-Bold"/>
                <a:cs typeface="Montserrat Semi-Bold"/>
                <a:sym typeface="Montserrat Semi-Bold"/>
              </a:rPr>
              <a:t>ENTEGRASYONLAR</a:t>
            </a:r>
          </a:p>
        </p:txBody>
      </p:sp>
      <p:sp>
        <p:nvSpPr>
          <p:cNvPr id="10" name="Freeform 10"/>
          <p:cNvSpPr/>
          <p:nvPr/>
        </p:nvSpPr>
        <p:spPr>
          <a:xfrm>
            <a:off x="5084668" y="4224711"/>
            <a:ext cx="768560" cy="779275"/>
          </a:xfrm>
          <a:custGeom>
            <a:avLst/>
            <a:gdLst/>
            <a:ahLst/>
            <a:cxnLst/>
            <a:rect l="l" t="t" r="r" b="b"/>
            <a:pathLst>
              <a:path w="768560" h="779275">
                <a:moveTo>
                  <a:pt x="0" y="0"/>
                </a:moveTo>
                <a:lnTo>
                  <a:pt x="768560" y="0"/>
                </a:lnTo>
                <a:lnTo>
                  <a:pt x="768560" y="779275"/>
                </a:lnTo>
                <a:lnTo>
                  <a:pt x="0" y="7792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1" name="Freeform 11"/>
          <p:cNvSpPr/>
          <p:nvPr/>
        </p:nvSpPr>
        <p:spPr>
          <a:xfrm>
            <a:off x="7639592" y="4328479"/>
            <a:ext cx="746385" cy="740787"/>
          </a:xfrm>
          <a:custGeom>
            <a:avLst/>
            <a:gdLst/>
            <a:ahLst/>
            <a:cxnLst/>
            <a:rect l="l" t="t" r="r" b="b"/>
            <a:pathLst>
              <a:path w="746385" h="740787">
                <a:moveTo>
                  <a:pt x="0" y="0"/>
                </a:moveTo>
                <a:lnTo>
                  <a:pt x="746385" y="0"/>
                </a:lnTo>
                <a:lnTo>
                  <a:pt x="746385" y="740787"/>
                </a:lnTo>
                <a:lnTo>
                  <a:pt x="0" y="740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12" name="TextBox 12"/>
          <p:cNvSpPr txBox="1"/>
          <p:nvPr/>
        </p:nvSpPr>
        <p:spPr>
          <a:xfrm>
            <a:off x="457571" y="251037"/>
            <a:ext cx="3001585" cy="609769"/>
          </a:xfrm>
          <a:prstGeom prst="rect">
            <a:avLst/>
          </a:prstGeom>
        </p:spPr>
        <p:txBody>
          <a:bodyPr lIns="0" tIns="0" rIns="0" bIns="0" rtlCol="0" anchor="t">
            <a:spAutoFit/>
          </a:bodyPr>
          <a:lstStyle/>
          <a:p>
            <a:pPr algn="ctr">
              <a:lnSpc>
                <a:spcPts val="4778"/>
              </a:lnSpc>
            </a:pPr>
            <a:r>
              <a:rPr lang="en-US" sz="4266" b="1">
                <a:solidFill>
                  <a:srgbClr val="FFFFFF"/>
                </a:solidFill>
                <a:latin typeface="Montserrat Bold"/>
                <a:ea typeface="Montserrat Bold"/>
                <a:cs typeface="Montserrat Bold"/>
                <a:sym typeface="Montserrat Bold"/>
              </a:rPr>
              <a:t>Sistem</a:t>
            </a:r>
          </a:p>
        </p:txBody>
      </p:sp>
      <p:sp>
        <p:nvSpPr>
          <p:cNvPr id="13" name="TextBox 13"/>
          <p:cNvSpPr txBox="1"/>
          <p:nvPr/>
        </p:nvSpPr>
        <p:spPr>
          <a:xfrm>
            <a:off x="521172" y="2341916"/>
            <a:ext cx="2874381" cy="1337183"/>
          </a:xfrm>
          <a:prstGeom prst="rect">
            <a:avLst/>
          </a:prstGeom>
        </p:spPr>
        <p:txBody>
          <a:bodyPr lIns="0" tIns="0" rIns="0" bIns="0" rtlCol="0" anchor="t">
            <a:spAutoFit/>
          </a:bodyPr>
          <a:lstStyle/>
          <a:p>
            <a:pPr algn="ctr">
              <a:lnSpc>
                <a:spcPts val="1791"/>
              </a:lnSpc>
              <a:spcBef>
                <a:spcPct val="0"/>
              </a:spcBef>
            </a:pPr>
            <a:r>
              <a:rPr lang="en-US" sz="1280" spc="149">
                <a:solidFill>
                  <a:srgbClr val="FFFFFF"/>
                </a:solidFill>
                <a:latin typeface="Lato"/>
                <a:ea typeface="Lato"/>
                <a:cs typeface="Lato"/>
                <a:sym typeface="Lato"/>
              </a:rPr>
              <a:t>Tanker veya yakıt pompalarına monte edilen otomasyon cihazları baz istasyonları üzerinden internet ortamında sistem sunucularına veri iletir ve bu sunuculardan onay alırlar. </a:t>
            </a:r>
          </a:p>
        </p:txBody>
      </p:sp>
      <p:sp>
        <p:nvSpPr>
          <p:cNvPr id="14" name="TextBox 14"/>
          <p:cNvSpPr txBox="1"/>
          <p:nvPr/>
        </p:nvSpPr>
        <p:spPr>
          <a:xfrm>
            <a:off x="4272326" y="5669629"/>
            <a:ext cx="2279798" cy="743797"/>
          </a:xfrm>
          <a:prstGeom prst="rect">
            <a:avLst/>
          </a:prstGeom>
        </p:spPr>
        <p:txBody>
          <a:bodyPr lIns="0" tIns="0" rIns="0" bIns="0" rtlCol="0" anchor="t">
            <a:spAutoFit/>
          </a:bodyPr>
          <a:lstStyle/>
          <a:p>
            <a:pPr algn="ctr">
              <a:lnSpc>
                <a:spcPts val="1493"/>
              </a:lnSpc>
              <a:spcBef>
                <a:spcPct val="0"/>
              </a:spcBef>
            </a:pPr>
            <a:r>
              <a:rPr lang="en-US" sz="1066" spc="124">
                <a:solidFill>
                  <a:srgbClr val="2B2B2B"/>
                </a:solidFill>
                <a:latin typeface="Lato"/>
                <a:ea typeface="Lato"/>
                <a:cs typeface="Lato"/>
                <a:sym typeface="Lato"/>
              </a:rPr>
              <a:t>Eresense sistemleri GSM tabanlı yapıları sayesinde şantiyeler arasında çok kolay ve hızlı taşınabilirler.</a:t>
            </a:r>
          </a:p>
        </p:txBody>
      </p:sp>
      <p:sp>
        <p:nvSpPr>
          <p:cNvPr id="15" name="TextBox 15"/>
          <p:cNvSpPr txBox="1"/>
          <p:nvPr/>
        </p:nvSpPr>
        <p:spPr>
          <a:xfrm>
            <a:off x="4272326" y="5260660"/>
            <a:ext cx="2279798" cy="210058"/>
          </a:xfrm>
          <a:prstGeom prst="rect">
            <a:avLst/>
          </a:prstGeom>
        </p:spPr>
        <p:txBody>
          <a:bodyPr lIns="0" tIns="0" rIns="0" bIns="0" rtlCol="0" anchor="t">
            <a:spAutoFit/>
          </a:bodyPr>
          <a:lstStyle/>
          <a:p>
            <a:pPr algn="ctr">
              <a:lnSpc>
                <a:spcPts val="1791"/>
              </a:lnSpc>
              <a:spcBef>
                <a:spcPct val="0"/>
              </a:spcBef>
            </a:pPr>
            <a:r>
              <a:rPr lang="en-US" sz="1280" b="1">
                <a:solidFill>
                  <a:srgbClr val="00385C"/>
                </a:solidFill>
                <a:latin typeface="Montserrat Semi-Bold"/>
                <a:ea typeface="Montserrat Semi-Bold"/>
                <a:cs typeface="Montserrat Semi-Bold"/>
                <a:sym typeface="Montserrat Semi-Bold"/>
              </a:rPr>
              <a:t>KOLAY TAŞINABILIRLIK</a:t>
            </a:r>
          </a:p>
        </p:txBody>
      </p:sp>
      <p:sp>
        <p:nvSpPr>
          <p:cNvPr id="16" name="Freeform 16"/>
          <p:cNvSpPr/>
          <p:nvPr/>
        </p:nvSpPr>
        <p:spPr>
          <a:xfrm>
            <a:off x="6682593" y="4109477"/>
            <a:ext cx="460936" cy="115234"/>
          </a:xfrm>
          <a:custGeom>
            <a:avLst/>
            <a:gdLst/>
            <a:ahLst/>
            <a:cxnLst/>
            <a:rect l="l" t="t" r="r" b="b"/>
            <a:pathLst>
              <a:path w="460936" h="115234">
                <a:moveTo>
                  <a:pt x="0" y="0"/>
                </a:moveTo>
                <a:lnTo>
                  <a:pt x="460937" y="0"/>
                </a:lnTo>
                <a:lnTo>
                  <a:pt x="460937" y="115234"/>
                </a:lnTo>
                <a:lnTo>
                  <a:pt x="0" y="115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5463" y="0"/>
            <a:ext cx="4640828" cy="7315200"/>
          </a:xfrm>
          <a:custGeom>
            <a:avLst/>
            <a:gdLst/>
            <a:ahLst/>
            <a:cxnLst/>
            <a:rect l="l" t="t" r="r" b="b"/>
            <a:pathLst>
              <a:path w="4640828" h="7315200">
                <a:moveTo>
                  <a:pt x="0" y="0"/>
                </a:moveTo>
                <a:lnTo>
                  <a:pt x="4640828" y="0"/>
                </a:lnTo>
                <a:lnTo>
                  <a:pt x="4640828" y="7315200"/>
                </a:lnTo>
                <a:lnTo>
                  <a:pt x="0" y="7315200"/>
                </a:lnTo>
                <a:lnTo>
                  <a:pt x="0" y="0"/>
                </a:lnTo>
                <a:close/>
              </a:path>
            </a:pathLst>
          </a:custGeom>
          <a:blipFill>
            <a:blip r:embed="rId3"/>
            <a:stretch>
              <a:fillRect l="-28813" r="-28813"/>
            </a:stretch>
          </a:blipFill>
        </p:spPr>
        <p:txBody>
          <a:bodyPr/>
          <a:lstStyle/>
          <a:p>
            <a:endParaRPr lang="tr-TR"/>
          </a:p>
        </p:txBody>
      </p:sp>
      <p:grpSp>
        <p:nvGrpSpPr>
          <p:cNvPr id="3" name="Group 3"/>
          <p:cNvGrpSpPr/>
          <p:nvPr/>
        </p:nvGrpSpPr>
        <p:grpSpPr>
          <a:xfrm>
            <a:off x="2678913" y="-232362"/>
            <a:ext cx="9744153" cy="7779925"/>
            <a:chOff x="0" y="0"/>
            <a:chExt cx="12992204" cy="10373233"/>
          </a:xfrm>
        </p:grpSpPr>
        <p:sp>
          <p:nvSpPr>
            <p:cNvPr id="4" name="Freeform 4"/>
            <p:cNvSpPr/>
            <p:nvPr/>
          </p:nvSpPr>
          <p:spPr>
            <a:xfrm rot="-5400000" flipV="1">
              <a:off x="-3035967" y="3571891"/>
              <a:ext cx="10323893" cy="3278792"/>
            </a:xfrm>
            <a:custGeom>
              <a:avLst/>
              <a:gdLst/>
              <a:ahLst/>
              <a:cxnLst/>
              <a:rect l="l" t="t" r="r" b="b"/>
              <a:pathLst>
                <a:path w="10323893" h="3278792">
                  <a:moveTo>
                    <a:pt x="0" y="3278792"/>
                  </a:moveTo>
                  <a:lnTo>
                    <a:pt x="10323894" y="3278792"/>
                  </a:lnTo>
                  <a:lnTo>
                    <a:pt x="10323894" y="0"/>
                  </a:lnTo>
                  <a:lnTo>
                    <a:pt x="0" y="0"/>
                  </a:lnTo>
                  <a:lnTo>
                    <a:pt x="0" y="327879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flipH="1">
              <a:off x="2964070" y="211154"/>
              <a:ext cx="10028134" cy="10000265"/>
            </a:xfrm>
            <a:custGeom>
              <a:avLst/>
              <a:gdLst/>
              <a:ahLst/>
              <a:cxnLst/>
              <a:rect l="l" t="t" r="r" b="b"/>
              <a:pathLst>
                <a:path w="10028134" h="10000265">
                  <a:moveTo>
                    <a:pt x="10028134" y="0"/>
                  </a:moveTo>
                  <a:lnTo>
                    <a:pt x="0" y="0"/>
                  </a:lnTo>
                  <a:lnTo>
                    <a:pt x="0" y="10000265"/>
                  </a:lnTo>
                  <a:lnTo>
                    <a:pt x="10028134" y="10000265"/>
                  </a:lnTo>
                  <a:lnTo>
                    <a:pt x="1002813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6" name="AutoShape 6"/>
            <p:cNvSpPr/>
            <p:nvPr/>
          </p:nvSpPr>
          <p:spPr>
            <a:xfrm rot="6034620">
              <a:off x="-4007867" y="4922492"/>
              <a:ext cx="10453891" cy="0"/>
            </a:xfrm>
            <a:prstGeom prst="line">
              <a:avLst/>
            </a:prstGeom>
            <a:ln w="537471" cap="rnd">
              <a:solidFill>
                <a:srgbClr val="0E5784">
                  <a:alpha val="71765"/>
                </a:srgbClr>
              </a:solidFill>
              <a:prstDash val="solid"/>
              <a:headEnd type="none" w="sm" len="sm"/>
              <a:tailEnd type="none" w="sm" len="sm"/>
            </a:ln>
          </p:spPr>
          <p:txBody>
            <a:bodyPr/>
            <a:lstStyle/>
            <a:p>
              <a:endParaRPr lang="tr-TR"/>
            </a:p>
          </p:txBody>
        </p:sp>
      </p:grpSp>
      <p:sp>
        <p:nvSpPr>
          <p:cNvPr id="7" name="Freeform 7"/>
          <p:cNvSpPr/>
          <p:nvPr/>
        </p:nvSpPr>
        <p:spPr>
          <a:xfrm>
            <a:off x="8357216" y="6097377"/>
            <a:ext cx="586791" cy="486303"/>
          </a:xfrm>
          <a:custGeom>
            <a:avLst/>
            <a:gdLst/>
            <a:ahLst/>
            <a:cxnLst/>
            <a:rect l="l" t="t" r="r" b="b"/>
            <a:pathLst>
              <a:path w="586791" h="486303">
                <a:moveTo>
                  <a:pt x="0" y="0"/>
                </a:moveTo>
                <a:lnTo>
                  <a:pt x="586791" y="0"/>
                </a:lnTo>
                <a:lnTo>
                  <a:pt x="586791" y="486303"/>
                </a:lnTo>
                <a:lnTo>
                  <a:pt x="0" y="4863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nvGrpSpPr>
          <p:cNvPr id="8" name="Group 8"/>
          <p:cNvGrpSpPr/>
          <p:nvPr/>
        </p:nvGrpSpPr>
        <p:grpSpPr>
          <a:xfrm>
            <a:off x="410536" y="2276234"/>
            <a:ext cx="2423163" cy="2194560"/>
            <a:chOff x="0" y="0"/>
            <a:chExt cx="897468" cy="812800"/>
          </a:xfrm>
        </p:grpSpPr>
        <p:sp>
          <p:nvSpPr>
            <p:cNvPr id="9" name="Freeform 9"/>
            <p:cNvSpPr/>
            <p:nvPr/>
          </p:nvSpPr>
          <p:spPr>
            <a:xfrm>
              <a:off x="0" y="0"/>
              <a:ext cx="897468" cy="812800"/>
            </a:xfrm>
            <a:custGeom>
              <a:avLst/>
              <a:gdLst/>
              <a:ahLst/>
              <a:cxnLst/>
              <a:rect l="l" t="t" r="r" b="b"/>
              <a:pathLst>
                <a:path w="897468" h="812800">
                  <a:moveTo>
                    <a:pt x="115019" y="0"/>
                  </a:moveTo>
                  <a:lnTo>
                    <a:pt x="782449" y="0"/>
                  </a:lnTo>
                  <a:cubicBezTo>
                    <a:pt x="812954" y="0"/>
                    <a:pt x="842210" y="12118"/>
                    <a:pt x="863780" y="33688"/>
                  </a:cubicBezTo>
                  <a:cubicBezTo>
                    <a:pt x="885350" y="55258"/>
                    <a:pt x="897468" y="84514"/>
                    <a:pt x="897468" y="115019"/>
                  </a:cubicBezTo>
                  <a:lnTo>
                    <a:pt x="897468" y="697781"/>
                  </a:lnTo>
                  <a:cubicBezTo>
                    <a:pt x="897468" y="728286"/>
                    <a:pt x="885350" y="757542"/>
                    <a:pt x="863780" y="779112"/>
                  </a:cubicBezTo>
                  <a:cubicBezTo>
                    <a:pt x="842210" y="800682"/>
                    <a:pt x="812954" y="812800"/>
                    <a:pt x="782449" y="812800"/>
                  </a:cubicBezTo>
                  <a:lnTo>
                    <a:pt x="115019" y="812800"/>
                  </a:lnTo>
                  <a:cubicBezTo>
                    <a:pt x="84514" y="812800"/>
                    <a:pt x="55258" y="800682"/>
                    <a:pt x="33688" y="779112"/>
                  </a:cubicBezTo>
                  <a:cubicBezTo>
                    <a:pt x="12118" y="757542"/>
                    <a:pt x="0" y="728286"/>
                    <a:pt x="0" y="697781"/>
                  </a:cubicBezTo>
                  <a:lnTo>
                    <a:pt x="0" y="115019"/>
                  </a:lnTo>
                  <a:cubicBezTo>
                    <a:pt x="0" y="84514"/>
                    <a:pt x="12118" y="55258"/>
                    <a:pt x="33688" y="33688"/>
                  </a:cubicBezTo>
                  <a:cubicBezTo>
                    <a:pt x="55258" y="12118"/>
                    <a:pt x="84514" y="0"/>
                    <a:pt x="115019" y="0"/>
                  </a:cubicBezTo>
                  <a:close/>
                </a:path>
              </a:pathLst>
            </a:custGeom>
            <a:solidFill>
              <a:srgbClr val="0E5784"/>
            </a:solidFill>
          </p:spPr>
          <p:txBody>
            <a:bodyPr/>
            <a:lstStyle/>
            <a:p>
              <a:endParaRPr lang="tr-TR"/>
            </a:p>
          </p:txBody>
        </p:sp>
        <p:sp>
          <p:nvSpPr>
            <p:cNvPr id="10" name="TextBox 10"/>
            <p:cNvSpPr txBox="1"/>
            <p:nvPr/>
          </p:nvSpPr>
          <p:spPr>
            <a:xfrm>
              <a:off x="0" y="-57150"/>
              <a:ext cx="897468" cy="869950"/>
            </a:xfrm>
            <a:prstGeom prst="rect">
              <a:avLst/>
            </a:prstGeom>
          </p:spPr>
          <p:txBody>
            <a:bodyPr lIns="50800" tIns="50800" rIns="50800" bIns="50800" rtlCol="0" anchor="ctr"/>
            <a:lstStyle/>
            <a:p>
              <a:pPr algn="ctr">
                <a:lnSpc>
                  <a:spcPts val="2560"/>
                </a:lnSpc>
              </a:pPr>
              <a:endParaRPr/>
            </a:p>
          </p:txBody>
        </p:sp>
      </p:grpSp>
      <p:sp>
        <p:nvSpPr>
          <p:cNvPr id="11" name="Freeform 11"/>
          <p:cNvSpPr/>
          <p:nvPr/>
        </p:nvSpPr>
        <p:spPr>
          <a:xfrm>
            <a:off x="565322" y="2632840"/>
            <a:ext cx="2113591" cy="1717293"/>
          </a:xfrm>
          <a:custGeom>
            <a:avLst/>
            <a:gdLst/>
            <a:ahLst/>
            <a:cxnLst/>
            <a:rect l="l" t="t" r="r" b="b"/>
            <a:pathLst>
              <a:path w="2113591" h="1717293">
                <a:moveTo>
                  <a:pt x="0" y="0"/>
                </a:moveTo>
                <a:lnTo>
                  <a:pt x="2113591" y="0"/>
                </a:lnTo>
                <a:lnTo>
                  <a:pt x="2113591" y="1717293"/>
                </a:lnTo>
                <a:lnTo>
                  <a:pt x="0" y="1717293"/>
                </a:lnTo>
                <a:lnTo>
                  <a:pt x="0" y="0"/>
                </a:lnTo>
                <a:close/>
              </a:path>
            </a:pathLst>
          </a:custGeom>
          <a:blipFill>
            <a:blip r:embed="rId10"/>
            <a:stretch>
              <a:fillRect/>
            </a:stretch>
          </a:blipFill>
        </p:spPr>
        <p:txBody>
          <a:bodyPr/>
          <a:lstStyle/>
          <a:p>
            <a:endParaRPr lang="tr-TR"/>
          </a:p>
        </p:txBody>
      </p:sp>
      <p:sp>
        <p:nvSpPr>
          <p:cNvPr id="12" name="TextBox 12"/>
          <p:cNvSpPr txBox="1"/>
          <p:nvPr/>
        </p:nvSpPr>
        <p:spPr>
          <a:xfrm>
            <a:off x="4126752" y="1028800"/>
            <a:ext cx="4656144" cy="481854"/>
          </a:xfrm>
          <a:prstGeom prst="rect">
            <a:avLst/>
          </a:prstGeom>
        </p:spPr>
        <p:txBody>
          <a:bodyPr lIns="0" tIns="0" rIns="0" bIns="0" rtlCol="0" anchor="t">
            <a:spAutoFit/>
          </a:bodyPr>
          <a:lstStyle/>
          <a:p>
            <a:pPr algn="ctr">
              <a:lnSpc>
                <a:spcPts val="3767"/>
              </a:lnSpc>
            </a:pPr>
            <a:r>
              <a:rPr lang="en-US" sz="3364" b="1">
                <a:solidFill>
                  <a:srgbClr val="FFFFFF"/>
                </a:solidFill>
                <a:latin typeface="Montserrat Semi-Bold"/>
                <a:ea typeface="Montserrat Semi-Bold"/>
                <a:cs typeface="Montserrat Semi-Bold"/>
                <a:sym typeface="Montserrat Semi-Bold"/>
              </a:rPr>
              <a:t>CM30</a:t>
            </a:r>
          </a:p>
        </p:txBody>
      </p:sp>
      <p:sp>
        <p:nvSpPr>
          <p:cNvPr id="13" name="TextBox 13"/>
          <p:cNvSpPr txBox="1"/>
          <p:nvPr/>
        </p:nvSpPr>
        <p:spPr>
          <a:xfrm>
            <a:off x="4126752" y="1824449"/>
            <a:ext cx="5517732" cy="855945"/>
          </a:xfrm>
          <a:prstGeom prst="rect">
            <a:avLst/>
          </a:prstGeom>
        </p:spPr>
        <p:txBody>
          <a:bodyPr lIns="0" tIns="0" rIns="0" bIns="0" rtlCol="0" anchor="t">
            <a:spAutoFit/>
          </a:bodyPr>
          <a:lstStyle/>
          <a:p>
            <a:pPr marL="342039" lvl="1" indent="-171020" algn="l">
              <a:lnSpc>
                <a:spcPts val="2376"/>
              </a:lnSpc>
              <a:buFont typeface="Arial"/>
              <a:buChar char="•"/>
            </a:pPr>
            <a:r>
              <a:rPr lang="en-US" sz="1584" spc="160">
                <a:solidFill>
                  <a:srgbClr val="FFFFFF"/>
                </a:solidFill>
                <a:latin typeface="Lato"/>
                <a:ea typeface="Lato"/>
                <a:cs typeface="Lato"/>
                <a:sym typeface="Lato"/>
              </a:rPr>
              <a:t>Sistemin ana kontrol modülüdür.</a:t>
            </a:r>
          </a:p>
          <a:p>
            <a:pPr algn="l">
              <a:lnSpc>
                <a:spcPts val="2376"/>
              </a:lnSpc>
            </a:pPr>
            <a:endParaRPr lang="en-US" sz="1584" spc="160">
              <a:solidFill>
                <a:srgbClr val="FFFFFF"/>
              </a:solidFill>
              <a:latin typeface="Lato"/>
              <a:ea typeface="Lato"/>
              <a:cs typeface="Lato"/>
              <a:sym typeface="Lato"/>
            </a:endParaRPr>
          </a:p>
          <a:p>
            <a:pPr algn="l">
              <a:lnSpc>
                <a:spcPts val="2226"/>
              </a:lnSpc>
            </a:pPr>
            <a:endParaRPr lang="en-US" sz="1584" spc="160">
              <a:solidFill>
                <a:srgbClr val="FFFFFF"/>
              </a:solidFill>
              <a:latin typeface="Lato"/>
              <a:ea typeface="Lato"/>
              <a:cs typeface="Lato"/>
              <a:sym typeface="Lato"/>
            </a:endParaRPr>
          </a:p>
        </p:txBody>
      </p:sp>
      <p:sp>
        <p:nvSpPr>
          <p:cNvPr id="16" name="TextBox 16"/>
          <p:cNvSpPr txBox="1"/>
          <p:nvPr/>
        </p:nvSpPr>
        <p:spPr>
          <a:xfrm>
            <a:off x="3999052" y="2632770"/>
            <a:ext cx="5517732" cy="1151220"/>
          </a:xfrm>
          <a:prstGeom prst="rect">
            <a:avLst/>
          </a:prstGeom>
        </p:spPr>
        <p:txBody>
          <a:bodyPr lIns="0" tIns="0" rIns="0" bIns="0" rtlCol="0" anchor="t">
            <a:spAutoFit/>
          </a:bodyPr>
          <a:lstStyle/>
          <a:p>
            <a:pPr marL="342039" lvl="1" indent="-171020" algn="l">
              <a:lnSpc>
                <a:spcPts val="2376"/>
              </a:lnSpc>
              <a:buFont typeface="Arial"/>
              <a:buChar char="•"/>
            </a:pPr>
            <a:r>
              <a:rPr lang="en-US" sz="1584" spc="160">
                <a:solidFill>
                  <a:srgbClr val="FFFFFF"/>
                </a:solidFill>
                <a:latin typeface="Lato"/>
                <a:ea typeface="Lato"/>
                <a:cs typeface="Lato"/>
                <a:sym typeface="Lato"/>
              </a:rPr>
              <a:t>HM55 el aletinden aldığı verileri merkez sunucuya iletir.</a:t>
            </a:r>
          </a:p>
          <a:p>
            <a:pPr algn="l">
              <a:lnSpc>
                <a:spcPts val="2376"/>
              </a:lnSpc>
            </a:pPr>
            <a:endParaRPr lang="en-US" sz="1584" spc="160">
              <a:solidFill>
                <a:srgbClr val="FFFFFF"/>
              </a:solidFill>
              <a:latin typeface="Lato"/>
              <a:ea typeface="Lato"/>
              <a:cs typeface="Lato"/>
              <a:sym typeface="Lato"/>
            </a:endParaRPr>
          </a:p>
          <a:p>
            <a:pPr algn="l">
              <a:lnSpc>
                <a:spcPts val="2226"/>
              </a:lnSpc>
            </a:pPr>
            <a:endParaRPr lang="en-US" sz="1584" spc="160">
              <a:solidFill>
                <a:srgbClr val="FFFFFF"/>
              </a:solidFill>
              <a:latin typeface="Lato"/>
              <a:ea typeface="Lato"/>
              <a:cs typeface="Lato"/>
              <a:sym typeface="Lato"/>
            </a:endParaRPr>
          </a:p>
        </p:txBody>
      </p:sp>
      <p:sp>
        <p:nvSpPr>
          <p:cNvPr id="17" name="TextBox 17"/>
          <p:cNvSpPr txBox="1"/>
          <p:nvPr/>
        </p:nvSpPr>
        <p:spPr>
          <a:xfrm>
            <a:off x="3853486" y="3609975"/>
            <a:ext cx="5663298" cy="1180335"/>
          </a:xfrm>
          <a:prstGeom prst="rect">
            <a:avLst/>
          </a:prstGeom>
        </p:spPr>
        <p:txBody>
          <a:bodyPr lIns="0" tIns="0" rIns="0" bIns="0" rtlCol="0" anchor="t">
            <a:spAutoFit/>
          </a:bodyPr>
          <a:lstStyle/>
          <a:p>
            <a:pPr marL="351063" lvl="1" indent="-175531" algn="l">
              <a:lnSpc>
                <a:spcPts val="2439"/>
              </a:lnSpc>
              <a:buFont typeface="Arial"/>
              <a:buChar char="•"/>
            </a:pPr>
            <a:r>
              <a:rPr lang="en-US" sz="1626" spc="164">
                <a:solidFill>
                  <a:srgbClr val="FFFFFF"/>
                </a:solidFill>
                <a:latin typeface="Lato"/>
                <a:ea typeface="Lato"/>
                <a:cs typeface="Lato"/>
                <a:sym typeface="Lato"/>
              </a:rPr>
              <a:t>Merkez sunucudan gelen bilgiler doğrultusunda yakıt yetkilendirmesini yapar. </a:t>
            </a:r>
          </a:p>
          <a:p>
            <a:pPr algn="l">
              <a:lnSpc>
                <a:spcPts val="2439"/>
              </a:lnSpc>
            </a:pPr>
            <a:endParaRPr lang="en-US" sz="1626" spc="164">
              <a:solidFill>
                <a:srgbClr val="FFFFFF"/>
              </a:solidFill>
              <a:latin typeface="Lato"/>
              <a:ea typeface="Lato"/>
              <a:cs typeface="Lato"/>
              <a:sym typeface="Lato"/>
            </a:endParaRPr>
          </a:p>
          <a:p>
            <a:pPr algn="l">
              <a:lnSpc>
                <a:spcPts val="2285"/>
              </a:lnSpc>
            </a:pPr>
            <a:endParaRPr lang="en-US" sz="1626" spc="164">
              <a:solidFill>
                <a:srgbClr val="FFFFFF"/>
              </a:solidFill>
              <a:latin typeface="Lato"/>
              <a:ea typeface="Lato"/>
              <a:cs typeface="Lato"/>
              <a:sym typeface="Lato"/>
            </a:endParaRPr>
          </a:p>
        </p:txBody>
      </p:sp>
      <p:sp>
        <p:nvSpPr>
          <p:cNvPr id="18" name="TextBox 18"/>
          <p:cNvSpPr txBox="1"/>
          <p:nvPr/>
        </p:nvSpPr>
        <p:spPr>
          <a:xfrm>
            <a:off x="3695958" y="4514850"/>
            <a:ext cx="5820826" cy="1151220"/>
          </a:xfrm>
          <a:prstGeom prst="rect">
            <a:avLst/>
          </a:prstGeom>
        </p:spPr>
        <p:txBody>
          <a:bodyPr lIns="0" tIns="0" rIns="0" bIns="0" rtlCol="0" anchor="t">
            <a:spAutoFit/>
          </a:bodyPr>
          <a:lstStyle/>
          <a:p>
            <a:pPr marL="342039" lvl="1" indent="-171020" algn="l">
              <a:lnSpc>
                <a:spcPts val="2376"/>
              </a:lnSpc>
              <a:buFont typeface="Arial"/>
              <a:buChar char="•"/>
            </a:pPr>
            <a:r>
              <a:rPr lang="en-US" sz="1584" spc="160">
                <a:solidFill>
                  <a:srgbClr val="FFFFFF"/>
                </a:solidFill>
                <a:latin typeface="Lato"/>
                <a:ea typeface="Lato"/>
                <a:cs typeface="Lato"/>
                <a:sym typeface="Lato"/>
              </a:rPr>
              <a:t>Yakıt sonunda yakıt fişini basar ve yakıt raporunu merkez sunuculara iletir.</a:t>
            </a:r>
          </a:p>
          <a:p>
            <a:pPr algn="l">
              <a:lnSpc>
                <a:spcPts val="2376"/>
              </a:lnSpc>
            </a:pPr>
            <a:endParaRPr lang="en-US" sz="1584" spc="160">
              <a:solidFill>
                <a:srgbClr val="FFFFFF"/>
              </a:solidFill>
              <a:latin typeface="Lato"/>
              <a:ea typeface="Lato"/>
              <a:cs typeface="Lato"/>
              <a:sym typeface="Lato"/>
            </a:endParaRPr>
          </a:p>
          <a:p>
            <a:pPr algn="l">
              <a:lnSpc>
                <a:spcPts val="2226"/>
              </a:lnSpc>
            </a:pPr>
            <a:endParaRPr lang="en-US" sz="1584" spc="160">
              <a:solidFill>
                <a:srgbClr val="FFFFFF"/>
              </a:solidFill>
              <a:latin typeface="Lato"/>
              <a:ea typeface="Lato"/>
              <a:cs typeface="Lato"/>
              <a:sym typeface="Lato"/>
            </a:endParaRPr>
          </a:p>
        </p:txBody>
      </p:sp>
      <p:sp>
        <p:nvSpPr>
          <p:cNvPr id="19" name="TextBox 19"/>
          <p:cNvSpPr txBox="1"/>
          <p:nvPr/>
        </p:nvSpPr>
        <p:spPr>
          <a:xfrm>
            <a:off x="3448606" y="5323170"/>
            <a:ext cx="6012436" cy="1446495"/>
          </a:xfrm>
          <a:prstGeom prst="rect">
            <a:avLst/>
          </a:prstGeom>
        </p:spPr>
        <p:txBody>
          <a:bodyPr lIns="0" tIns="0" rIns="0" bIns="0" rtlCol="0" anchor="t">
            <a:spAutoFit/>
          </a:bodyPr>
          <a:lstStyle/>
          <a:p>
            <a:pPr marL="342039" lvl="1" indent="-171020" algn="l">
              <a:lnSpc>
                <a:spcPts val="2376"/>
              </a:lnSpc>
              <a:buFont typeface="Arial"/>
              <a:buChar char="•"/>
            </a:pPr>
            <a:r>
              <a:rPr lang="en-US" sz="1584" spc="160">
                <a:solidFill>
                  <a:srgbClr val="FFFFFF"/>
                </a:solidFill>
                <a:latin typeface="Lato"/>
                <a:ea typeface="Lato"/>
                <a:cs typeface="Lato"/>
                <a:sym typeface="Lato"/>
              </a:rPr>
              <a:t>Merkez sunucu ile bağlantısı olmaksızın tek başına veri depolayabilme ve yetkilendirme yapma yeteneği vardır. </a:t>
            </a:r>
          </a:p>
          <a:p>
            <a:pPr algn="l">
              <a:lnSpc>
                <a:spcPts val="2376"/>
              </a:lnSpc>
            </a:pPr>
            <a:endParaRPr lang="en-US" sz="1584" spc="160">
              <a:solidFill>
                <a:srgbClr val="FFFFFF"/>
              </a:solidFill>
              <a:latin typeface="Lato"/>
              <a:ea typeface="Lato"/>
              <a:cs typeface="Lato"/>
              <a:sym typeface="Lato"/>
            </a:endParaRPr>
          </a:p>
          <a:p>
            <a:pPr algn="l">
              <a:lnSpc>
                <a:spcPts val="2226"/>
              </a:lnSpc>
            </a:pPr>
            <a:endParaRPr lang="en-US" sz="1584" spc="160">
              <a:solidFill>
                <a:srgbClr val="FFFFFF"/>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5463" y="0"/>
            <a:ext cx="4640828" cy="7315200"/>
          </a:xfrm>
          <a:custGeom>
            <a:avLst/>
            <a:gdLst/>
            <a:ahLst/>
            <a:cxnLst/>
            <a:rect l="l" t="t" r="r" b="b"/>
            <a:pathLst>
              <a:path w="4640828" h="7315200">
                <a:moveTo>
                  <a:pt x="0" y="0"/>
                </a:moveTo>
                <a:lnTo>
                  <a:pt x="4640828" y="0"/>
                </a:lnTo>
                <a:lnTo>
                  <a:pt x="4640828" y="7315200"/>
                </a:lnTo>
                <a:lnTo>
                  <a:pt x="0" y="7315200"/>
                </a:lnTo>
                <a:lnTo>
                  <a:pt x="0" y="0"/>
                </a:lnTo>
                <a:close/>
              </a:path>
            </a:pathLst>
          </a:custGeom>
          <a:blipFill>
            <a:blip r:embed="rId3"/>
            <a:stretch>
              <a:fillRect l="-28813" r="-28813"/>
            </a:stretch>
          </a:blipFill>
        </p:spPr>
        <p:txBody>
          <a:bodyPr/>
          <a:lstStyle/>
          <a:p>
            <a:endParaRPr lang="tr-TR"/>
          </a:p>
        </p:txBody>
      </p:sp>
      <p:grpSp>
        <p:nvGrpSpPr>
          <p:cNvPr id="3" name="Group 3"/>
          <p:cNvGrpSpPr/>
          <p:nvPr/>
        </p:nvGrpSpPr>
        <p:grpSpPr>
          <a:xfrm>
            <a:off x="2516128" y="-232362"/>
            <a:ext cx="9744153" cy="7779925"/>
            <a:chOff x="0" y="0"/>
            <a:chExt cx="12992204" cy="10373233"/>
          </a:xfrm>
        </p:grpSpPr>
        <p:sp>
          <p:nvSpPr>
            <p:cNvPr id="4" name="Freeform 4"/>
            <p:cNvSpPr/>
            <p:nvPr/>
          </p:nvSpPr>
          <p:spPr>
            <a:xfrm rot="-5400000" flipV="1">
              <a:off x="-3035967" y="3571891"/>
              <a:ext cx="10323893" cy="3278792"/>
            </a:xfrm>
            <a:custGeom>
              <a:avLst/>
              <a:gdLst/>
              <a:ahLst/>
              <a:cxnLst/>
              <a:rect l="l" t="t" r="r" b="b"/>
              <a:pathLst>
                <a:path w="10323893" h="3278792">
                  <a:moveTo>
                    <a:pt x="0" y="3278792"/>
                  </a:moveTo>
                  <a:lnTo>
                    <a:pt x="10323894" y="3278792"/>
                  </a:lnTo>
                  <a:lnTo>
                    <a:pt x="10323894" y="0"/>
                  </a:lnTo>
                  <a:lnTo>
                    <a:pt x="0" y="0"/>
                  </a:lnTo>
                  <a:lnTo>
                    <a:pt x="0" y="327879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flipH="1">
              <a:off x="2964070" y="211154"/>
              <a:ext cx="10028134" cy="10000265"/>
            </a:xfrm>
            <a:custGeom>
              <a:avLst/>
              <a:gdLst/>
              <a:ahLst/>
              <a:cxnLst/>
              <a:rect l="l" t="t" r="r" b="b"/>
              <a:pathLst>
                <a:path w="10028134" h="10000265">
                  <a:moveTo>
                    <a:pt x="10028134" y="0"/>
                  </a:moveTo>
                  <a:lnTo>
                    <a:pt x="0" y="0"/>
                  </a:lnTo>
                  <a:lnTo>
                    <a:pt x="0" y="10000265"/>
                  </a:lnTo>
                  <a:lnTo>
                    <a:pt x="10028134" y="10000265"/>
                  </a:lnTo>
                  <a:lnTo>
                    <a:pt x="1002813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6" name="AutoShape 6"/>
            <p:cNvSpPr/>
            <p:nvPr/>
          </p:nvSpPr>
          <p:spPr>
            <a:xfrm rot="6034620">
              <a:off x="-4007867" y="4922492"/>
              <a:ext cx="10453891" cy="0"/>
            </a:xfrm>
            <a:prstGeom prst="line">
              <a:avLst/>
            </a:prstGeom>
            <a:ln w="537471" cap="rnd">
              <a:solidFill>
                <a:srgbClr val="0E5784">
                  <a:alpha val="71765"/>
                </a:srgbClr>
              </a:solidFill>
              <a:prstDash val="solid"/>
              <a:headEnd type="none" w="sm" len="sm"/>
              <a:tailEnd type="none" w="sm" len="sm"/>
            </a:ln>
          </p:spPr>
          <p:txBody>
            <a:bodyPr/>
            <a:lstStyle/>
            <a:p>
              <a:endParaRPr lang="tr-TR"/>
            </a:p>
          </p:txBody>
        </p:sp>
      </p:grpSp>
      <p:sp>
        <p:nvSpPr>
          <p:cNvPr id="7" name="Freeform 7"/>
          <p:cNvSpPr/>
          <p:nvPr/>
        </p:nvSpPr>
        <p:spPr>
          <a:xfrm>
            <a:off x="8357216" y="6097377"/>
            <a:ext cx="586791" cy="486303"/>
          </a:xfrm>
          <a:custGeom>
            <a:avLst/>
            <a:gdLst/>
            <a:ahLst/>
            <a:cxnLst/>
            <a:rect l="l" t="t" r="r" b="b"/>
            <a:pathLst>
              <a:path w="586791" h="486303">
                <a:moveTo>
                  <a:pt x="0" y="0"/>
                </a:moveTo>
                <a:lnTo>
                  <a:pt x="586791" y="0"/>
                </a:lnTo>
                <a:lnTo>
                  <a:pt x="586791" y="486303"/>
                </a:lnTo>
                <a:lnTo>
                  <a:pt x="0" y="4863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nvGrpSpPr>
          <p:cNvPr id="8" name="Group 8"/>
          <p:cNvGrpSpPr/>
          <p:nvPr/>
        </p:nvGrpSpPr>
        <p:grpSpPr>
          <a:xfrm>
            <a:off x="410536" y="2276234"/>
            <a:ext cx="2423163" cy="2194560"/>
            <a:chOff x="0" y="0"/>
            <a:chExt cx="897468" cy="812800"/>
          </a:xfrm>
        </p:grpSpPr>
        <p:sp>
          <p:nvSpPr>
            <p:cNvPr id="9" name="Freeform 9"/>
            <p:cNvSpPr/>
            <p:nvPr/>
          </p:nvSpPr>
          <p:spPr>
            <a:xfrm>
              <a:off x="0" y="0"/>
              <a:ext cx="897468" cy="812800"/>
            </a:xfrm>
            <a:custGeom>
              <a:avLst/>
              <a:gdLst/>
              <a:ahLst/>
              <a:cxnLst/>
              <a:rect l="l" t="t" r="r" b="b"/>
              <a:pathLst>
                <a:path w="897468" h="812800">
                  <a:moveTo>
                    <a:pt x="115019" y="0"/>
                  </a:moveTo>
                  <a:lnTo>
                    <a:pt x="782449" y="0"/>
                  </a:lnTo>
                  <a:cubicBezTo>
                    <a:pt x="812954" y="0"/>
                    <a:pt x="842210" y="12118"/>
                    <a:pt x="863780" y="33688"/>
                  </a:cubicBezTo>
                  <a:cubicBezTo>
                    <a:pt x="885350" y="55258"/>
                    <a:pt x="897468" y="84514"/>
                    <a:pt x="897468" y="115019"/>
                  </a:cubicBezTo>
                  <a:lnTo>
                    <a:pt x="897468" y="697781"/>
                  </a:lnTo>
                  <a:cubicBezTo>
                    <a:pt x="897468" y="728286"/>
                    <a:pt x="885350" y="757542"/>
                    <a:pt x="863780" y="779112"/>
                  </a:cubicBezTo>
                  <a:cubicBezTo>
                    <a:pt x="842210" y="800682"/>
                    <a:pt x="812954" y="812800"/>
                    <a:pt x="782449" y="812800"/>
                  </a:cubicBezTo>
                  <a:lnTo>
                    <a:pt x="115019" y="812800"/>
                  </a:lnTo>
                  <a:cubicBezTo>
                    <a:pt x="84514" y="812800"/>
                    <a:pt x="55258" y="800682"/>
                    <a:pt x="33688" y="779112"/>
                  </a:cubicBezTo>
                  <a:cubicBezTo>
                    <a:pt x="12118" y="757542"/>
                    <a:pt x="0" y="728286"/>
                    <a:pt x="0" y="697781"/>
                  </a:cubicBezTo>
                  <a:lnTo>
                    <a:pt x="0" y="115019"/>
                  </a:lnTo>
                  <a:cubicBezTo>
                    <a:pt x="0" y="84514"/>
                    <a:pt x="12118" y="55258"/>
                    <a:pt x="33688" y="33688"/>
                  </a:cubicBezTo>
                  <a:cubicBezTo>
                    <a:pt x="55258" y="12118"/>
                    <a:pt x="84514" y="0"/>
                    <a:pt x="115019" y="0"/>
                  </a:cubicBezTo>
                  <a:close/>
                </a:path>
              </a:pathLst>
            </a:custGeom>
            <a:solidFill>
              <a:srgbClr val="0E5784"/>
            </a:solidFill>
          </p:spPr>
          <p:txBody>
            <a:bodyPr/>
            <a:lstStyle/>
            <a:p>
              <a:endParaRPr lang="tr-TR"/>
            </a:p>
          </p:txBody>
        </p:sp>
        <p:sp>
          <p:nvSpPr>
            <p:cNvPr id="10" name="TextBox 10"/>
            <p:cNvSpPr txBox="1"/>
            <p:nvPr/>
          </p:nvSpPr>
          <p:spPr>
            <a:xfrm>
              <a:off x="0" y="-57150"/>
              <a:ext cx="897468" cy="869950"/>
            </a:xfrm>
            <a:prstGeom prst="rect">
              <a:avLst/>
            </a:prstGeom>
          </p:spPr>
          <p:txBody>
            <a:bodyPr lIns="50800" tIns="50800" rIns="50800" bIns="50800" rtlCol="0" anchor="ctr"/>
            <a:lstStyle/>
            <a:p>
              <a:pPr algn="ctr">
                <a:lnSpc>
                  <a:spcPts val="2560"/>
                </a:lnSpc>
              </a:pPr>
              <a:endParaRPr/>
            </a:p>
          </p:txBody>
        </p:sp>
      </p:grpSp>
      <p:sp>
        <p:nvSpPr>
          <p:cNvPr id="11" name="Freeform 11"/>
          <p:cNvSpPr/>
          <p:nvPr/>
        </p:nvSpPr>
        <p:spPr>
          <a:xfrm>
            <a:off x="883243" y="2413322"/>
            <a:ext cx="1439649" cy="1920385"/>
          </a:xfrm>
          <a:custGeom>
            <a:avLst/>
            <a:gdLst/>
            <a:ahLst/>
            <a:cxnLst/>
            <a:rect l="l" t="t" r="r" b="b"/>
            <a:pathLst>
              <a:path w="1439649" h="1920385">
                <a:moveTo>
                  <a:pt x="0" y="0"/>
                </a:moveTo>
                <a:lnTo>
                  <a:pt x="1439649" y="0"/>
                </a:lnTo>
                <a:lnTo>
                  <a:pt x="1439649" y="1920385"/>
                </a:lnTo>
                <a:lnTo>
                  <a:pt x="0" y="1920385"/>
                </a:lnTo>
                <a:lnTo>
                  <a:pt x="0" y="0"/>
                </a:lnTo>
                <a:close/>
              </a:path>
            </a:pathLst>
          </a:custGeom>
          <a:blipFill>
            <a:blip r:embed="rId10"/>
            <a:stretch>
              <a:fillRect/>
            </a:stretch>
          </a:blipFill>
        </p:spPr>
        <p:txBody>
          <a:bodyPr/>
          <a:lstStyle/>
          <a:p>
            <a:endParaRPr lang="tr-TR"/>
          </a:p>
        </p:txBody>
      </p:sp>
      <p:sp>
        <p:nvSpPr>
          <p:cNvPr id="12" name="TextBox 12"/>
          <p:cNvSpPr txBox="1"/>
          <p:nvPr/>
        </p:nvSpPr>
        <p:spPr>
          <a:xfrm>
            <a:off x="4287863" y="391977"/>
            <a:ext cx="4656144" cy="481854"/>
          </a:xfrm>
          <a:prstGeom prst="rect">
            <a:avLst/>
          </a:prstGeom>
        </p:spPr>
        <p:txBody>
          <a:bodyPr lIns="0" tIns="0" rIns="0" bIns="0" rtlCol="0" anchor="t">
            <a:spAutoFit/>
          </a:bodyPr>
          <a:lstStyle/>
          <a:p>
            <a:pPr algn="ctr">
              <a:lnSpc>
                <a:spcPts val="3767"/>
              </a:lnSpc>
            </a:pPr>
            <a:r>
              <a:rPr lang="en-US" sz="3364" b="1">
                <a:solidFill>
                  <a:srgbClr val="FFFFFF"/>
                </a:solidFill>
                <a:latin typeface="Montserrat Semi-Bold"/>
                <a:ea typeface="Montserrat Semi-Bold"/>
                <a:cs typeface="Montserrat Semi-Bold"/>
                <a:sym typeface="Montserrat Semi-Bold"/>
              </a:rPr>
              <a:t>HM55</a:t>
            </a:r>
          </a:p>
        </p:txBody>
      </p:sp>
      <p:sp>
        <p:nvSpPr>
          <p:cNvPr id="13" name="TextBox 13"/>
          <p:cNvSpPr txBox="1"/>
          <p:nvPr/>
        </p:nvSpPr>
        <p:spPr>
          <a:xfrm>
            <a:off x="4235868" y="1538699"/>
            <a:ext cx="5517732" cy="1427445"/>
          </a:xfrm>
          <a:prstGeom prst="rect">
            <a:avLst/>
          </a:prstGeom>
        </p:spPr>
        <p:txBody>
          <a:bodyPr lIns="0" tIns="0" rIns="0" bIns="0" rtlCol="0" anchor="t">
            <a:spAutoFit/>
          </a:bodyPr>
          <a:lstStyle/>
          <a:p>
            <a:pPr marL="342039" lvl="1" indent="-171020" algn="l">
              <a:lnSpc>
                <a:spcPts val="2376"/>
              </a:lnSpc>
              <a:buFont typeface="Arial"/>
              <a:buChar char="•"/>
            </a:pPr>
            <a:r>
              <a:rPr lang="en-US" sz="1584" spc="160">
                <a:solidFill>
                  <a:srgbClr val="FFFFFF"/>
                </a:solidFill>
                <a:latin typeface="Lato"/>
                <a:ea typeface="Lato"/>
                <a:cs typeface="Lato"/>
                <a:sym typeface="Lato"/>
              </a:rPr>
              <a:t>HM55 el aleti araç üzerlerindeki RFID kartlarının okunarak araçların saatleriyle birlikte diğer verilerinin girilmesi için kullanılır</a:t>
            </a:r>
          </a:p>
          <a:p>
            <a:pPr algn="l">
              <a:lnSpc>
                <a:spcPts val="2226"/>
              </a:lnSpc>
            </a:pPr>
            <a:endParaRPr lang="en-US" sz="1584" spc="160">
              <a:solidFill>
                <a:srgbClr val="FFFFFF"/>
              </a:solidFill>
              <a:latin typeface="Lato"/>
              <a:ea typeface="Lato"/>
              <a:cs typeface="Lato"/>
              <a:sym typeface="Lato"/>
            </a:endParaRPr>
          </a:p>
          <a:p>
            <a:pPr algn="l">
              <a:lnSpc>
                <a:spcPts val="2226"/>
              </a:lnSpc>
            </a:pPr>
            <a:endParaRPr lang="en-US" sz="1584" spc="160">
              <a:solidFill>
                <a:srgbClr val="FFFFFF"/>
              </a:solidFill>
              <a:latin typeface="Lato"/>
              <a:ea typeface="Lato"/>
              <a:cs typeface="Lato"/>
              <a:sym typeface="Lato"/>
            </a:endParaRPr>
          </a:p>
        </p:txBody>
      </p:sp>
      <p:sp>
        <p:nvSpPr>
          <p:cNvPr id="16" name="TextBox 16"/>
          <p:cNvSpPr txBox="1"/>
          <p:nvPr/>
        </p:nvSpPr>
        <p:spPr>
          <a:xfrm>
            <a:off x="3857069" y="2772427"/>
            <a:ext cx="5517732" cy="1722720"/>
          </a:xfrm>
          <a:prstGeom prst="rect">
            <a:avLst/>
          </a:prstGeom>
        </p:spPr>
        <p:txBody>
          <a:bodyPr lIns="0" tIns="0" rIns="0" bIns="0" rtlCol="0" anchor="t">
            <a:spAutoFit/>
          </a:bodyPr>
          <a:lstStyle/>
          <a:p>
            <a:pPr marL="342039" lvl="1" indent="-171020" algn="l">
              <a:lnSpc>
                <a:spcPts val="2376"/>
              </a:lnSpc>
              <a:buFont typeface="Arial"/>
              <a:buChar char="•"/>
            </a:pPr>
            <a:r>
              <a:rPr lang="en-US" sz="1584" spc="160">
                <a:solidFill>
                  <a:srgbClr val="FFFFFF"/>
                </a:solidFill>
                <a:latin typeface="Lato"/>
                <a:ea typeface="Lato"/>
                <a:cs typeface="Lato"/>
                <a:sym typeface="Lato"/>
              </a:rPr>
              <a:t>Kullanıcıdan aldıkları verileri merkez sunuculara iletilmesi için CM30 modüllerine aktarırlar ve bu modüllerden gelen bilgileri operatörlere iletirler.</a:t>
            </a:r>
          </a:p>
          <a:p>
            <a:pPr algn="l">
              <a:lnSpc>
                <a:spcPts val="2226"/>
              </a:lnSpc>
            </a:pPr>
            <a:endParaRPr lang="en-US" sz="1584" spc="160">
              <a:solidFill>
                <a:srgbClr val="FFFFFF"/>
              </a:solidFill>
              <a:latin typeface="Lato"/>
              <a:ea typeface="Lato"/>
              <a:cs typeface="Lato"/>
              <a:sym typeface="Lato"/>
            </a:endParaRPr>
          </a:p>
          <a:p>
            <a:pPr algn="l">
              <a:lnSpc>
                <a:spcPts val="2226"/>
              </a:lnSpc>
            </a:pPr>
            <a:endParaRPr lang="en-US" sz="1584" spc="160">
              <a:solidFill>
                <a:srgbClr val="FFFFFF"/>
              </a:solidFill>
              <a:latin typeface="Lato"/>
              <a:ea typeface="Lato"/>
              <a:cs typeface="Lato"/>
              <a:sym typeface="Lato"/>
            </a:endParaRPr>
          </a:p>
        </p:txBody>
      </p:sp>
      <p:sp>
        <p:nvSpPr>
          <p:cNvPr id="17" name="TextBox 17"/>
          <p:cNvSpPr txBox="1"/>
          <p:nvPr/>
        </p:nvSpPr>
        <p:spPr>
          <a:xfrm>
            <a:off x="3680708" y="4275527"/>
            <a:ext cx="5870453" cy="1132170"/>
          </a:xfrm>
          <a:prstGeom prst="rect">
            <a:avLst/>
          </a:prstGeom>
        </p:spPr>
        <p:txBody>
          <a:bodyPr lIns="0" tIns="0" rIns="0" bIns="0" rtlCol="0" anchor="t">
            <a:spAutoFit/>
          </a:bodyPr>
          <a:lstStyle/>
          <a:p>
            <a:pPr marL="342039" lvl="1" indent="-171020" algn="l">
              <a:lnSpc>
                <a:spcPts val="2376"/>
              </a:lnSpc>
              <a:buFont typeface="Arial"/>
              <a:buChar char="•"/>
            </a:pPr>
            <a:r>
              <a:rPr lang="en-US" sz="1584" spc="160">
                <a:solidFill>
                  <a:srgbClr val="FFFFFF"/>
                </a:solidFill>
                <a:latin typeface="Lato"/>
                <a:ea typeface="Lato"/>
                <a:cs typeface="Lato"/>
                <a:sym typeface="Lato"/>
              </a:rPr>
              <a:t>Bünyelerinde RFID okuyucu, LCD ekran, tuş takımı, RF alıcı/verici ve diğer donanımları barındırırlar.</a:t>
            </a:r>
          </a:p>
          <a:p>
            <a:pPr algn="l">
              <a:lnSpc>
                <a:spcPts val="2226"/>
              </a:lnSpc>
            </a:pPr>
            <a:endParaRPr lang="en-US" sz="1584" spc="160">
              <a:solidFill>
                <a:srgbClr val="FFFFFF"/>
              </a:solidFill>
              <a:latin typeface="Lato"/>
              <a:ea typeface="Lato"/>
              <a:cs typeface="Lato"/>
              <a:sym typeface="Lato"/>
            </a:endParaRPr>
          </a:p>
          <a:p>
            <a:pPr algn="l">
              <a:lnSpc>
                <a:spcPts val="2226"/>
              </a:lnSpc>
            </a:pPr>
            <a:endParaRPr lang="en-US" sz="1584" spc="160">
              <a:solidFill>
                <a:srgbClr val="FFFFFF"/>
              </a:solidFill>
              <a:latin typeface="Lato"/>
              <a:ea typeface="Lato"/>
              <a:cs typeface="Lato"/>
              <a:sym typeface="Lato"/>
            </a:endParaRPr>
          </a:p>
        </p:txBody>
      </p:sp>
      <p:sp>
        <p:nvSpPr>
          <p:cNvPr id="18" name="TextBox 18"/>
          <p:cNvSpPr txBox="1"/>
          <p:nvPr/>
        </p:nvSpPr>
        <p:spPr>
          <a:xfrm>
            <a:off x="3485600" y="5156235"/>
            <a:ext cx="5889200" cy="1427445"/>
          </a:xfrm>
          <a:prstGeom prst="rect">
            <a:avLst/>
          </a:prstGeom>
        </p:spPr>
        <p:txBody>
          <a:bodyPr lIns="0" tIns="0" rIns="0" bIns="0" rtlCol="0" anchor="t">
            <a:spAutoFit/>
          </a:bodyPr>
          <a:lstStyle/>
          <a:p>
            <a:pPr marL="342039" lvl="1" indent="-171020" algn="l">
              <a:lnSpc>
                <a:spcPts val="2376"/>
              </a:lnSpc>
              <a:buFont typeface="Arial"/>
              <a:buChar char="•"/>
            </a:pPr>
            <a:r>
              <a:rPr lang="en-US" sz="1584" spc="160">
                <a:solidFill>
                  <a:srgbClr val="FFFFFF"/>
                </a:solidFill>
                <a:latin typeface="Lato"/>
                <a:ea typeface="Lato"/>
                <a:cs typeface="Lato"/>
                <a:sym typeface="Lato"/>
              </a:rPr>
              <a:t>Düşük pil tüketimleriyle şarj edilme ihtiyacı olmaksızın uzun süre kullanılmak amacıyla tasarlanmışlardır.</a:t>
            </a:r>
          </a:p>
          <a:p>
            <a:pPr algn="l">
              <a:lnSpc>
                <a:spcPts val="2226"/>
              </a:lnSpc>
            </a:pPr>
            <a:endParaRPr lang="en-US" sz="1584" spc="160">
              <a:solidFill>
                <a:srgbClr val="FFFFFF"/>
              </a:solidFill>
              <a:latin typeface="Lato"/>
              <a:ea typeface="Lato"/>
              <a:cs typeface="Lato"/>
              <a:sym typeface="Lato"/>
            </a:endParaRPr>
          </a:p>
          <a:p>
            <a:pPr algn="l">
              <a:lnSpc>
                <a:spcPts val="2226"/>
              </a:lnSpc>
            </a:pPr>
            <a:endParaRPr lang="en-US" sz="1584" spc="160">
              <a:solidFill>
                <a:srgbClr val="FFFFFF"/>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5463" y="0"/>
            <a:ext cx="4640828" cy="7315200"/>
          </a:xfrm>
          <a:custGeom>
            <a:avLst/>
            <a:gdLst/>
            <a:ahLst/>
            <a:cxnLst/>
            <a:rect l="l" t="t" r="r" b="b"/>
            <a:pathLst>
              <a:path w="4640828" h="7315200">
                <a:moveTo>
                  <a:pt x="0" y="0"/>
                </a:moveTo>
                <a:lnTo>
                  <a:pt x="4640828" y="0"/>
                </a:lnTo>
                <a:lnTo>
                  <a:pt x="4640828" y="7315200"/>
                </a:lnTo>
                <a:lnTo>
                  <a:pt x="0" y="7315200"/>
                </a:lnTo>
                <a:lnTo>
                  <a:pt x="0" y="0"/>
                </a:lnTo>
                <a:close/>
              </a:path>
            </a:pathLst>
          </a:custGeom>
          <a:blipFill>
            <a:blip r:embed="rId3"/>
            <a:stretch>
              <a:fillRect r="-179660"/>
            </a:stretch>
          </a:blipFill>
        </p:spPr>
        <p:txBody>
          <a:bodyPr/>
          <a:lstStyle/>
          <a:p>
            <a:endParaRPr lang="tr-TR"/>
          </a:p>
        </p:txBody>
      </p:sp>
      <p:grpSp>
        <p:nvGrpSpPr>
          <p:cNvPr id="3" name="Group 3"/>
          <p:cNvGrpSpPr/>
          <p:nvPr/>
        </p:nvGrpSpPr>
        <p:grpSpPr>
          <a:xfrm>
            <a:off x="2516128" y="-232362"/>
            <a:ext cx="9744153" cy="7779925"/>
            <a:chOff x="0" y="0"/>
            <a:chExt cx="12992204" cy="10373233"/>
          </a:xfrm>
        </p:grpSpPr>
        <p:sp>
          <p:nvSpPr>
            <p:cNvPr id="4" name="Freeform 4"/>
            <p:cNvSpPr/>
            <p:nvPr/>
          </p:nvSpPr>
          <p:spPr>
            <a:xfrm rot="-5400000" flipV="1">
              <a:off x="-3035967" y="3571891"/>
              <a:ext cx="10323893" cy="3278792"/>
            </a:xfrm>
            <a:custGeom>
              <a:avLst/>
              <a:gdLst/>
              <a:ahLst/>
              <a:cxnLst/>
              <a:rect l="l" t="t" r="r" b="b"/>
              <a:pathLst>
                <a:path w="10323893" h="3278792">
                  <a:moveTo>
                    <a:pt x="0" y="3278792"/>
                  </a:moveTo>
                  <a:lnTo>
                    <a:pt x="10323894" y="3278792"/>
                  </a:lnTo>
                  <a:lnTo>
                    <a:pt x="10323894" y="0"/>
                  </a:lnTo>
                  <a:lnTo>
                    <a:pt x="0" y="0"/>
                  </a:lnTo>
                  <a:lnTo>
                    <a:pt x="0" y="327879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flipH="1">
              <a:off x="2964070" y="211154"/>
              <a:ext cx="10028134" cy="10000265"/>
            </a:xfrm>
            <a:custGeom>
              <a:avLst/>
              <a:gdLst/>
              <a:ahLst/>
              <a:cxnLst/>
              <a:rect l="l" t="t" r="r" b="b"/>
              <a:pathLst>
                <a:path w="10028134" h="10000265">
                  <a:moveTo>
                    <a:pt x="10028134" y="0"/>
                  </a:moveTo>
                  <a:lnTo>
                    <a:pt x="0" y="0"/>
                  </a:lnTo>
                  <a:lnTo>
                    <a:pt x="0" y="10000265"/>
                  </a:lnTo>
                  <a:lnTo>
                    <a:pt x="10028134" y="10000265"/>
                  </a:lnTo>
                  <a:lnTo>
                    <a:pt x="1002813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6" name="AutoShape 6"/>
            <p:cNvSpPr/>
            <p:nvPr/>
          </p:nvSpPr>
          <p:spPr>
            <a:xfrm rot="6034620">
              <a:off x="-4007867" y="4922492"/>
              <a:ext cx="10453891" cy="0"/>
            </a:xfrm>
            <a:prstGeom prst="line">
              <a:avLst/>
            </a:prstGeom>
            <a:ln w="537471" cap="rnd">
              <a:solidFill>
                <a:srgbClr val="0E5784">
                  <a:alpha val="71765"/>
                </a:srgbClr>
              </a:solidFill>
              <a:prstDash val="solid"/>
              <a:headEnd type="none" w="sm" len="sm"/>
              <a:tailEnd type="none" w="sm" len="sm"/>
            </a:ln>
          </p:spPr>
          <p:txBody>
            <a:bodyPr/>
            <a:lstStyle/>
            <a:p>
              <a:endParaRPr lang="tr-TR"/>
            </a:p>
          </p:txBody>
        </p:sp>
      </p:grpSp>
      <p:sp>
        <p:nvSpPr>
          <p:cNvPr id="7" name="Freeform 7"/>
          <p:cNvSpPr/>
          <p:nvPr/>
        </p:nvSpPr>
        <p:spPr>
          <a:xfrm>
            <a:off x="8357216" y="6097377"/>
            <a:ext cx="586791" cy="486303"/>
          </a:xfrm>
          <a:custGeom>
            <a:avLst/>
            <a:gdLst/>
            <a:ahLst/>
            <a:cxnLst/>
            <a:rect l="l" t="t" r="r" b="b"/>
            <a:pathLst>
              <a:path w="586791" h="486303">
                <a:moveTo>
                  <a:pt x="0" y="0"/>
                </a:moveTo>
                <a:lnTo>
                  <a:pt x="586791" y="0"/>
                </a:lnTo>
                <a:lnTo>
                  <a:pt x="586791" y="486303"/>
                </a:lnTo>
                <a:lnTo>
                  <a:pt x="0" y="4863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nvGrpSpPr>
          <p:cNvPr id="8" name="Group 8"/>
          <p:cNvGrpSpPr/>
          <p:nvPr/>
        </p:nvGrpSpPr>
        <p:grpSpPr>
          <a:xfrm>
            <a:off x="410536" y="2276234"/>
            <a:ext cx="2423163" cy="2194560"/>
            <a:chOff x="0" y="0"/>
            <a:chExt cx="897468" cy="812800"/>
          </a:xfrm>
        </p:grpSpPr>
        <p:sp>
          <p:nvSpPr>
            <p:cNvPr id="9" name="Freeform 9"/>
            <p:cNvSpPr/>
            <p:nvPr/>
          </p:nvSpPr>
          <p:spPr>
            <a:xfrm>
              <a:off x="0" y="0"/>
              <a:ext cx="897468" cy="812800"/>
            </a:xfrm>
            <a:custGeom>
              <a:avLst/>
              <a:gdLst/>
              <a:ahLst/>
              <a:cxnLst/>
              <a:rect l="l" t="t" r="r" b="b"/>
              <a:pathLst>
                <a:path w="897468" h="812800">
                  <a:moveTo>
                    <a:pt x="115019" y="0"/>
                  </a:moveTo>
                  <a:lnTo>
                    <a:pt x="782449" y="0"/>
                  </a:lnTo>
                  <a:cubicBezTo>
                    <a:pt x="812954" y="0"/>
                    <a:pt x="842210" y="12118"/>
                    <a:pt x="863780" y="33688"/>
                  </a:cubicBezTo>
                  <a:cubicBezTo>
                    <a:pt x="885350" y="55258"/>
                    <a:pt x="897468" y="84514"/>
                    <a:pt x="897468" y="115019"/>
                  </a:cubicBezTo>
                  <a:lnTo>
                    <a:pt x="897468" y="697781"/>
                  </a:lnTo>
                  <a:cubicBezTo>
                    <a:pt x="897468" y="728286"/>
                    <a:pt x="885350" y="757542"/>
                    <a:pt x="863780" y="779112"/>
                  </a:cubicBezTo>
                  <a:cubicBezTo>
                    <a:pt x="842210" y="800682"/>
                    <a:pt x="812954" y="812800"/>
                    <a:pt x="782449" y="812800"/>
                  </a:cubicBezTo>
                  <a:lnTo>
                    <a:pt x="115019" y="812800"/>
                  </a:lnTo>
                  <a:cubicBezTo>
                    <a:pt x="84514" y="812800"/>
                    <a:pt x="55258" y="800682"/>
                    <a:pt x="33688" y="779112"/>
                  </a:cubicBezTo>
                  <a:cubicBezTo>
                    <a:pt x="12118" y="757542"/>
                    <a:pt x="0" y="728286"/>
                    <a:pt x="0" y="697781"/>
                  </a:cubicBezTo>
                  <a:lnTo>
                    <a:pt x="0" y="115019"/>
                  </a:lnTo>
                  <a:cubicBezTo>
                    <a:pt x="0" y="84514"/>
                    <a:pt x="12118" y="55258"/>
                    <a:pt x="33688" y="33688"/>
                  </a:cubicBezTo>
                  <a:cubicBezTo>
                    <a:pt x="55258" y="12118"/>
                    <a:pt x="84514" y="0"/>
                    <a:pt x="115019" y="0"/>
                  </a:cubicBezTo>
                  <a:close/>
                </a:path>
              </a:pathLst>
            </a:custGeom>
            <a:solidFill>
              <a:srgbClr val="0E5784"/>
            </a:solidFill>
          </p:spPr>
          <p:txBody>
            <a:bodyPr/>
            <a:lstStyle/>
            <a:p>
              <a:endParaRPr lang="tr-TR"/>
            </a:p>
          </p:txBody>
        </p:sp>
        <p:sp>
          <p:nvSpPr>
            <p:cNvPr id="10" name="TextBox 10"/>
            <p:cNvSpPr txBox="1"/>
            <p:nvPr/>
          </p:nvSpPr>
          <p:spPr>
            <a:xfrm>
              <a:off x="0" y="-57150"/>
              <a:ext cx="897468" cy="869950"/>
            </a:xfrm>
            <a:prstGeom prst="rect">
              <a:avLst/>
            </a:prstGeom>
          </p:spPr>
          <p:txBody>
            <a:bodyPr lIns="50800" tIns="50800" rIns="50800" bIns="50800" rtlCol="0" anchor="ctr"/>
            <a:lstStyle/>
            <a:p>
              <a:pPr algn="ctr">
                <a:lnSpc>
                  <a:spcPts val="2560"/>
                </a:lnSpc>
              </a:pPr>
              <a:endParaRPr/>
            </a:p>
          </p:txBody>
        </p:sp>
      </p:grpSp>
      <p:sp>
        <p:nvSpPr>
          <p:cNvPr id="11" name="Freeform 11"/>
          <p:cNvSpPr/>
          <p:nvPr/>
        </p:nvSpPr>
        <p:spPr>
          <a:xfrm>
            <a:off x="801031" y="2505310"/>
            <a:ext cx="821087" cy="821087"/>
          </a:xfrm>
          <a:custGeom>
            <a:avLst/>
            <a:gdLst/>
            <a:ahLst/>
            <a:cxnLst/>
            <a:rect l="l" t="t" r="r" b="b"/>
            <a:pathLst>
              <a:path w="821087" h="821087">
                <a:moveTo>
                  <a:pt x="0" y="0"/>
                </a:moveTo>
                <a:lnTo>
                  <a:pt x="821087" y="0"/>
                </a:lnTo>
                <a:lnTo>
                  <a:pt x="821087" y="821087"/>
                </a:lnTo>
                <a:lnTo>
                  <a:pt x="0" y="821087"/>
                </a:lnTo>
                <a:lnTo>
                  <a:pt x="0" y="0"/>
                </a:lnTo>
                <a:close/>
              </a:path>
            </a:pathLst>
          </a:custGeom>
          <a:blipFill>
            <a:blip r:embed="rId10"/>
            <a:stretch>
              <a:fillRect/>
            </a:stretch>
          </a:blipFill>
        </p:spPr>
        <p:txBody>
          <a:bodyPr/>
          <a:lstStyle/>
          <a:p>
            <a:endParaRPr lang="tr-TR"/>
          </a:p>
        </p:txBody>
      </p:sp>
      <p:sp>
        <p:nvSpPr>
          <p:cNvPr id="12" name="Freeform 12"/>
          <p:cNvSpPr/>
          <p:nvPr/>
        </p:nvSpPr>
        <p:spPr>
          <a:xfrm>
            <a:off x="994312" y="3487816"/>
            <a:ext cx="1255610" cy="826577"/>
          </a:xfrm>
          <a:custGeom>
            <a:avLst/>
            <a:gdLst/>
            <a:ahLst/>
            <a:cxnLst/>
            <a:rect l="l" t="t" r="r" b="b"/>
            <a:pathLst>
              <a:path w="1255610" h="826577">
                <a:moveTo>
                  <a:pt x="0" y="0"/>
                </a:moveTo>
                <a:lnTo>
                  <a:pt x="1255611" y="0"/>
                </a:lnTo>
                <a:lnTo>
                  <a:pt x="1255611" y="826577"/>
                </a:lnTo>
                <a:lnTo>
                  <a:pt x="0" y="826577"/>
                </a:lnTo>
                <a:lnTo>
                  <a:pt x="0" y="0"/>
                </a:lnTo>
                <a:close/>
              </a:path>
            </a:pathLst>
          </a:custGeom>
          <a:blipFill>
            <a:blip r:embed="rId11"/>
            <a:stretch>
              <a:fillRect/>
            </a:stretch>
          </a:blipFill>
        </p:spPr>
        <p:txBody>
          <a:bodyPr/>
          <a:lstStyle/>
          <a:p>
            <a:endParaRPr lang="tr-TR"/>
          </a:p>
        </p:txBody>
      </p:sp>
      <p:sp>
        <p:nvSpPr>
          <p:cNvPr id="13" name="TextBox 13"/>
          <p:cNvSpPr txBox="1"/>
          <p:nvPr/>
        </p:nvSpPr>
        <p:spPr>
          <a:xfrm>
            <a:off x="4012450" y="1518902"/>
            <a:ext cx="5517732" cy="4707255"/>
          </a:xfrm>
          <a:prstGeom prst="rect">
            <a:avLst/>
          </a:prstGeom>
        </p:spPr>
        <p:txBody>
          <a:bodyPr lIns="0" tIns="0" rIns="0" bIns="0" rtlCol="0" anchor="t">
            <a:spAutoFit/>
          </a:bodyPr>
          <a:lstStyle/>
          <a:p>
            <a:pPr marL="367029" lvl="1" indent="-183514" algn="l">
              <a:lnSpc>
                <a:spcPts val="2549"/>
              </a:lnSpc>
              <a:buFont typeface="Arial"/>
              <a:buChar char="•"/>
            </a:pPr>
            <a:r>
              <a:rPr lang="en-US" sz="1699" spc="171">
                <a:solidFill>
                  <a:srgbClr val="FFFFFF"/>
                </a:solidFill>
                <a:latin typeface="Lato"/>
                <a:ea typeface="Lato"/>
                <a:cs typeface="Lato"/>
                <a:sym typeface="Lato"/>
              </a:rPr>
              <a:t>Eresense sistemine uyumlu çeşitli tip RFID etiketleri. </a:t>
            </a:r>
          </a:p>
          <a:p>
            <a:pPr algn="l">
              <a:lnSpc>
                <a:spcPts val="2549"/>
              </a:lnSpc>
            </a:pPr>
            <a:endParaRPr lang="en-US" sz="1699" spc="171">
              <a:solidFill>
                <a:srgbClr val="FFFFFF"/>
              </a:solidFill>
              <a:latin typeface="Lato"/>
              <a:ea typeface="Lato"/>
              <a:cs typeface="Lato"/>
              <a:sym typeface="Lato"/>
            </a:endParaRPr>
          </a:p>
          <a:p>
            <a:pPr marL="367029" lvl="1" indent="-183514" algn="l">
              <a:lnSpc>
                <a:spcPts val="2549"/>
              </a:lnSpc>
              <a:buFont typeface="Arial"/>
              <a:buChar char="•"/>
            </a:pPr>
            <a:r>
              <a:rPr lang="en-US" sz="1699" spc="171">
                <a:solidFill>
                  <a:srgbClr val="FFFFFF"/>
                </a:solidFill>
                <a:latin typeface="Lato"/>
                <a:ea typeface="Lato"/>
                <a:cs typeface="Lato"/>
                <a:sym typeface="Lato"/>
              </a:rPr>
              <a:t>İçlerindeki Mifare RF sistemiyle monte edildikleri aracın kimliğinin araç üstünden RFID okuyucuları sayesinde alınmasını sağlarlar.</a:t>
            </a:r>
          </a:p>
          <a:p>
            <a:pPr algn="l">
              <a:lnSpc>
                <a:spcPts val="2549"/>
              </a:lnSpc>
            </a:pPr>
            <a:endParaRPr lang="en-US" sz="1699" spc="171">
              <a:solidFill>
                <a:srgbClr val="FFFFFF"/>
              </a:solidFill>
              <a:latin typeface="Lato"/>
              <a:ea typeface="Lato"/>
              <a:cs typeface="Lato"/>
              <a:sym typeface="Lato"/>
            </a:endParaRPr>
          </a:p>
          <a:p>
            <a:pPr marL="367029" lvl="1" indent="-183514" algn="l">
              <a:lnSpc>
                <a:spcPts val="2549"/>
              </a:lnSpc>
              <a:buFont typeface="Arial"/>
              <a:buChar char="•"/>
            </a:pPr>
            <a:r>
              <a:rPr lang="en-US" sz="1699" spc="171">
                <a:solidFill>
                  <a:srgbClr val="FFFFFF"/>
                </a:solidFill>
                <a:latin typeface="Lato"/>
                <a:ea typeface="Lato"/>
                <a:cs typeface="Lato"/>
                <a:sym typeface="Lato"/>
              </a:rPr>
              <a:t>Kullanım amaçlarına bağlı olarak seçilerek sahada uygulanırlar.</a:t>
            </a:r>
          </a:p>
          <a:p>
            <a:pPr algn="l">
              <a:lnSpc>
                <a:spcPts val="2549"/>
              </a:lnSpc>
            </a:pPr>
            <a:endParaRPr lang="en-US" sz="1699" spc="171">
              <a:solidFill>
                <a:srgbClr val="FFFFFF"/>
              </a:solidFill>
              <a:latin typeface="Lato"/>
              <a:ea typeface="Lato"/>
              <a:cs typeface="Lato"/>
              <a:sym typeface="Lato"/>
            </a:endParaRPr>
          </a:p>
          <a:p>
            <a:pPr marL="367029" lvl="1" indent="-183514" algn="l">
              <a:lnSpc>
                <a:spcPts val="2549"/>
              </a:lnSpc>
              <a:buFont typeface="Arial"/>
              <a:buChar char="•"/>
            </a:pPr>
            <a:r>
              <a:rPr lang="en-US" sz="1699" spc="171">
                <a:solidFill>
                  <a:srgbClr val="FFFFFF"/>
                </a:solidFill>
                <a:latin typeface="Lato"/>
                <a:ea typeface="Lato"/>
                <a:cs typeface="Lato"/>
                <a:sym typeface="Lato"/>
              </a:rPr>
              <a:t>Tavla pulu tipi dış ortamlarda, sticker tipi özellikle kiralık araçlarda cama, anahtarlık tipi self servis uygulamalarda kullanılabilir. </a:t>
            </a:r>
          </a:p>
          <a:p>
            <a:pPr algn="l">
              <a:lnSpc>
                <a:spcPts val="2549"/>
              </a:lnSpc>
            </a:pPr>
            <a:endParaRPr lang="en-US" sz="1699" spc="171">
              <a:solidFill>
                <a:srgbClr val="FFFFFF"/>
              </a:solidFill>
              <a:latin typeface="Lato"/>
              <a:ea typeface="Lato"/>
              <a:cs typeface="Lato"/>
              <a:sym typeface="Lato"/>
            </a:endParaRPr>
          </a:p>
        </p:txBody>
      </p:sp>
      <p:sp>
        <p:nvSpPr>
          <p:cNvPr id="14" name="Freeform 14"/>
          <p:cNvSpPr/>
          <p:nvPr/>
        </p:nvSpPr>
        <p:spPr>
          <a:xfrm>
            <a:off x="1817380" y="2372811"/>
            <a:ext cx="698748" cy="953585"/>
          </a:xfrm>
          <a:custGeom>
            <a:avLst/>
            <a:gdLst/>
            <a:ahLst/>
            <a:cxnLst/>
            <a:rect l="l" t="t" r="r" b="b"/>
            <a:pathLst>
              <a:path w="698748" h="953585">
                <a:moveTo>
                  <a:pt x="0" y="0"/>
                </a:moveTo>
                <a:lnTo>
                  <a:pt x="698748" y="0"/>
                </a:lnTo>
                <a:lnTo>
                  <a:pt x="698748" y="953586"/>
                </a:lnTo>
                <a:lnTo>
                  <a:pt x="0" y="953586"/>
                </a:lnTo>
                <a:lnTo>
                  <a:pt x="0" y="0"/>
                </a:lnTo>
                <a:close/>
              </a:path>
            </a:pathLst>
          </a:custGeom>
          <a:blipFill>
            <a:blip r:embed="rId12"/>
            <a:stretch>
              <a:fillRect/>
            </a:stretch>
          </a:blipFill>
        </p:spPr>
        <p:txBody>
          <a:bodyPr/>
          <a:lstStyle/>
          <a:p>
            <a:endParaRPr lang="tr-TR"/>
          </a:p>
        </p:txBody>
      </p:sp>
      <p:sp>
        <p:nvSpPr>
          <p:cNvPr id="15" name="TextBox 15"/>
          <p:cNvSpPr txBox="1"/>
          <p:nvPr/>
        </p:nvSpPr>
        <p:spPr>
          <a:xfrm>
            <a:off x="4287863" y="391977"/>
            <a:ext cx="4656144" cy="481854"/>
          </a:xfrm>
          <a:prstGeom prst="rect">
            <a:avLst/>
          </a:prstGeom>
        </p:spPr>
        <p:txBody>
          <a:bodyPr lIns="0" tIns="0" rIns="0" bIns="0" rtlCol="0" anchor="t">
            <a:spAutoFit/>
          </a:bodyPr>
          <a:lstStyle/>
          <a:p>
            <a:pPr algn="ctr">
              <a:lnSpc>
                <a:spcPts val="3767"/>
              </a:lnSpc>
            </a:pPr>
            <a:r>
              <a:rPr lang="en-US" sz="3364" b="1">
                <a:solidFill>
                  <a:srgbClr val="FFFFFF"/>
                </a:solidFill>
                <a:latin typeface="Montserrat Semi-Bold"/>
                <a:ea typeface="Montserrat Semi-Bold"/>
                <a:cs typeface="Montserrat Semi-Bold"/>
                <a:sym typeface="Montserrat Semi-Bold"/>
              </a:rPr>
              <a:t>RFID TAG ÇEŞİTLERİ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3916726" cy="7315200"/>
          </a:xfrm>
          <a:prstGeom prst="rect">
            <a:avLst/>
          </a:prstGeom>
          <a:solidFill>
            <a:srgbClr val="00385C"/>
          </a:solidFill>
        </p:spPr>
        <p:txBody>
          <a:bodyPr/>
          <a:lstStyle/>
          <a:p>
            <a:endParaRPr lang="tr-TR"/>
          </a:p>
        </p:txBody>
      </p:sp>
      <p:sp>
        <p:nvSpPr>
          <p:cNvPr id="3" name="Freeform 3"/>
          <p:cNvSpPr/>
          <p:nvPr/>
        </p:nvSpPr>
        <p:spPr>
          <a:xfrm>
            <a:off x="1727895" y="6400937"/>
            <a:ext cx="668804" cy="607776"/>
          </a:xfrm>
          <a:custGeom>
            <a:avLst/>
            <a:gdLst/>
            <a:ahLst/>
            <a:cxnLst/>
            <a:rect l="l" t="t" r="r" b="b"/>
            <a:pathLst>
              <a:path w="668804" h="607776">
                <a:moveTo>
                  <a:pt x="0" y="0"/>
                </a:moveTo>
                <a:lnTo>
                  <a:pt x="668804" y="0"/>
                </a:lnTo>
                <a:lnTo>
                  <a:pt x="668804" y="607776"/>
                </a:lnTo>
                <a:lnTo>
                  <a:pt x="0" y="607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1727895" y="4128499"/>
            <a:ext cx="460936" cy="115234"/>
          </a:xfrm>
          <a:custGeom>
            <a:avLst/>
            <a:gdLst/>
            <a:ahLst/>
            <a:cxnLst/>
            <a:rect l="l" t="t" r="r" b="b"/>
            <a:pathLst>
              <a:path w="460936" h="115234">
                <a:moveTo>
                  <a:pt x="0" y="0"/>
                </a:moveTo>
                <a:lnTo>
                  <a:pt x="460936" y="0"/>
                </a:lnTo>
                <a:lnTo>
                  <a:pt x="460936" y="115234"/>
                </a:lnTo>
                <a:lnTo>
                  <a:pt x="0" y="1152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5" name="Freeform 5"/>
          <p:cNvSpPr/>
          <p:nvPr/>
        </p:nvSpPr>
        <p:spPr>
          <a:xfrm>
            <a:off x="3916726" y="502820"/>
            <a:ext cx="5775827" cy="3067587"/>
          </a:xfrm>
          <a:custGeom>
            <a:avLst/>
            <a:gdLst/>
            <a:ahLst/>
            <a:cxnLst/>
            <a:rect l="l" t="t" r="r" b="b"/>
            <a:pathLst>
              <a:path w="5775827" h="3067587">
                <a:moveTo>
                  <a:pt x="0" y="0"/>
                </a:moveTo>
                <a:lnTo>
                  <a:pt x="5775828" y="0"/>
                </a:lnTo>
                <a:lnTo>
                  <a:pt x="5775828" y="3067587"/>
                </a:lnTo>
                <a:lnTo>
                  <a:pt x="0" y="3067587"/>
                </a:lnTo>
                <a:lnTo>
                  <a:pt x="0" y="0"/>
                </a:lnTo>
                <a:close/>
              </a:path>
            </a:pathLst>
          </a:custGeom>
          <a:blipFill>
            <a:blip r:embed="rId7"/>
            <a:stretch>
              <a:fillRect/>
            </a:stretch>
          </a:blipFill>
        </p:spPr>
        <p:txBody>
          <a:bodyPr/>
          <a:lstStyle/>
          <a:p>
            <a:endParaRPr lang="tr-TR"/>
          </a:p>
        </p:txBody>
      </p:sp>
      <p:sp>
        <p:nvSpPr>
          <p:cNvPr id="6" name="Freeform 6"/>
          <p:cNvSpPr/>
          <p:nvPr/>
        </p:nvSpPr>
        <p:spPr>
          <a:xfrm>
            <a:off x="4971223" y="4109684"/>
            <a:ext cx="882005" cy="894302"/>
          </a:xfrm>
          <a:custGeom>
            <a:avLst/>
            <a:gdLst/>
            <a:ahLst/>
            <a:cxnLst/>
            <a:rect l="l" t="t" r="r" b="b"/>
            <a:pathLst>
              <a:path w="882005" h="894302">
                <a:moveTo>
                  <a:pt x="0" y="0"/>
                </a:moveTo>
                <a:lnTo>
                  <a:pt x="882005" y="0"/>
                </a:lnTo>
                <a:lnTo>
                  <a:pt x="882005" y="894302"/>
                </a:lnTo>
                <a:lnTo>
                  <a:pt x="0" y="894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7" name="Freeform 7"/>
          <p:cNvSpPr/>
          <p:nvPr/>
        </p:nvSpPr>
        <p:spPr>
          <a:xfrm>
            <a:off x="7679635" y="4243733"/>
            <a:ext cx="770852" cy="760253"/>
          </a:xfrm>
          <a:custGeom>
            <a:avLst/>
            <a:gdLst/>
            <a:ahLst/>
            <a:cxnLst/>
            <a:rect l="l" t="t" r="r" b="b"/>
            <a:pathLst>
              <a:path w="770852" h="760253">
                <a:moveTo>
                  <a:pt x="0" y="0"/>
                </a:moveTo>
                <a:lnTo>
                  <a:pt x="770852" y="0"/>
                </a:lnTo>
                <a:lnTo>
                  <a:pt x="770852" y="760253"/>
                </a:lnTo>
                <a:lnTo>
                  <a:pt x="0" y="7602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8" name="TextBox 8"/>
          <p:cNvSpPr txBox="1"/>
          <p:nvPr/>
        </p:nvSpPr>
        <p:spPr>
          <a:xfrm>
            <a:off x="457571" y="217804"/>
            <a:ext cx="3001585" cy="1818809"/>
          </a:xfrm>
          <a:prstGeom prst="rect">
            <a:avLst/>
          </a:prstGeom>
        </p:spPr>
        <p:txBody>
          <a:bodyPr lIns="0" tIns="0" rIns="0" bIns="0" rtlCol="0" anchor="t">
            <a:spAutoFit/>
          </a:bodyPr>
          <a:lstStyle/>
          <a:p>
            <a:pPr algn="ctr">
              <a:lnSpc>
                <a:spcPts val="4778"/>
              </a:lnSpc>
            </a:pPr>
            <a:r>
              <a:rPr lang="en-US" sz="4266" b="1">
                <a:solidFill>
                  <a:srgbClr val="FFFFFF"/>
                </a:solidFill>
                <a:latin typeface="Montserrat Semi-Bold"/>
                <a:ea typeface="Montserrat Semi-Bold"/>
                <a:cs typeface="Montserrat Semi-Bold"/>
                <a:sym typeface="Montserrat Semi-Bold"/>
              </a:rPr>
              <a:t>Sabit Pompa Montajı</a:t>
            </a:r>
          </a:p>
        </p:txBody>
      </p:sp>
      <p:sp>
        <p:nvSpPr>
          <p:cNvPr id="9" name="TextBox 9"/>
          <p:cNvSpPr txBox="1"/>
          <p:nvPr/>
        </p:nvSpPr>
        <p:spPr>
          <a:xfrm>
            <a:off x="584774" y="4373311"/>
            <a:ext cx="2874381" cy="1784223"/>
          </a:xfrm>
          <a:prstGeom prst="rect">
            <a:avLst/>
          </a:prstGeom>
        </p:spPr>
        <p:txBody>
          <a:bodyPr lIns="0" tIns="0" rIns="0" bIns="0" rtlCol="0" anchor="t">
            <a:spAutoFit/>
          </a:bodyPr>
          <a:lstStyle/>
          <a:p>
            <a:pPr algn="ctr">
              <a:lnSpc>
                <a:spcPts val="1791"/>
              </a:lnSpc>
              <a:spcBef>
                <a:spcPct val="0"/>
              </a:spcBef>
            </a:pPr>
            <a:r>
              <a:rPr lang="en-US" sz="1280" spc="149">
                <a:solidFill>
                  <a:srgbClr val="FFFFFF"/>
                </a:solidFill>
                <a:latin typeface="Lato"/>
                <a:ea typeface="Lato"/>
                <a:cs typeface="Lato"/>
                <a:sym typeface="Lato"/>
              </a:rPr>
              <a:t>CM30 kontrol modülü, besleme katları ve giriş çıkış klemens içeren IP66 dış ortam akaryakıt otomasyon panosu, patlayıcı ortam yönetmelikleri doğrultusunda yakıt konteynırının dışına monte edilir. </a:t>
            </a:r>
          </a:p>
        </p:txBody>
      </p:sp>
      <p:sp>
        <p:nvSpPr>
          <p:cNvPr id="10" name="TextBox 10"/>
          <p:cNvSpPr txBox="1"/>
          <p:nvPr/>
        </p:nvSpPr>
        <p:spPr>
          <a:xfrm>
            <a:off x="4272326" y="5669629"/>
            <a:ext cx="2279798" cy="1119717"/>
          </a:xfrm>
          <a:prstGeom prst="rect">
            <a:avLst/>
          </a:prstGeom>
        </p:spPr>
        <p:txBody>
          <a:bodyPr lIns="0" tIns="0" rIns="0" bIns="0" rtlCol="0" anchor="t">
            <a:spAutoFit/>
          </a:bodyPr>
          <a:lstStyle/>
          <a:p>
            <a:pPr algn="ctr">
              <a:lnSpc>
                <a:spcPts val="1493"/>
              </a:lnSpc>
              <a:spcBef>
                <a:spcPct val="0"/>
              </a:spcBef>
            </a:pPr>
            <a:r>
              <a:rPr lang="en-US" sz="1066" spc="124">
                <a:solidFill>
                  <a:srgbClr val="2B2B2B"/>
                </a:solidFill>
                <a:latin typeface="Lato"/>
                <a:ea typeface="Lato"/>
                <a:cs typeface="Lato"/>
                <a:sym typeface="Lato"/>
              </a:rPr>
              <a:t>Eresense şantiye akaryakıt otomasyonlarının en önemli özelliği, şantiyeler arası çok hızlı ve yetkili servis ihtiyacı duyulmaksızın taşınabilecek şekilde tasarlanmış olmasıdır. </a:t>
            </a:r>
          </a:p>
        </p:txBody>
      </p:sp>
      <p:sp>
        <p:nvSpPr>
          <p:cNvPr id="11" name="TextBox 11"/>
          <p:cNvSpPr txBox="1"/>
          <p:nvPr/>
        </p:nvSpPr>
        <p:spPr>
          <a:xfrm>
            <a:off x="6925162" y="5669629"/>
            <a:ext cx="2279798" cy="1307677"/>
          </a:xfrm>
          <a:prstGeom prst="rect">
            <a:avLst/>
          </a:prstGeom>
        </p:spPr>
        <p:txBody>
          <a:bodyPr lIns="0" tIns="0" rIns="0" bIns="0" rtlCol="0" anchor="t">
            <a:spAutoFit/>
          </a:bodyPr>
          <a:lstStyle/>
          <a:p>
            <a:pPr algn="ctr">
              <a:lnSpc>
                <a:spcPts val="1493"/>
              </a:lnSpc>
              <a:spcBef>
                <a:spcPct val="0"/>
              </a:spcBef>
            </a:pPr>
            <a:r>
              <a:rPr lang="en-US" sz="1066" spc="124">
                <a:solidFill>
                  <a:srgbClr val="2B2B2B"/>
                </a:solidFill>
                <a:latin typeface="Lato"/>
                <a:ea typeface="Lato"/>
                <a:cs typeface="Lato"/>
                <a:sym typeface="Lato"/>
              </a:rPr>
              <a:t>Sistemlerimiz bakım, temel arıza tespiti ve giderilmesi, şantiyeler arası taşınması dahil bir çok servis işleminin şantiye personeli tarafından yapılmasına olanak sağlayacak şekilde yaratılmışlardır.</a:t>
            </a:r>
          </a:p>
        </p:txBody>
      </p:sp>
      <p:sp>
        <p:nvSpPr>
          <p:cNvPr id="12" name="TextBox 12"/>
          <p:cNvSpPr txBox="1"/>
          <p:nvPr/>
        </p:nvSpPr>
        <p:spPr>
          <a:xfrm>
            <a:off x="4272326" y="5260660"/>
            <a:ext cx="2279798" cy="210058"/>
          </a:xfrm>
          <a:prstGeom prst="rect">
            <a:avLst/>
          </a:prstGeom>
        </p:spPr>
        <p:txBody>
          <a:bodyPr lIns="0" tIns="0" rIns="0" bIns="0" rtlCol="0" anchor="t">
            <a:spAutoFit/>
          </a:bodyPr>
          <a:lstStyle/>
          <a:p>
            <a:pPr algn="ctr">
              <a:lnSpc>
                <a:spcPts val="1791"/>
              </a:lnSpc>
              <a:spcBef>
                <a:spcPct val="0"/>
              </a:spcBef>
            </a:pPr>
            <a:r>
              <a:rPr lang="en-US" sz="1280" b="1">
                <a:solidFill>
                  <a:srgbClr val="00385C"/>
                </a:solidFill>
                <a:latin typeface="Montserrat Semi-Bold"/>
                <a:ea typeface="Montserrat Semi-Bold"/>
                <a:cs typeface="Montserrat Semi-Bold"/>
                <a:sym typeface="Montserrat Semi-Bold"/>
              </a:rPr>
              <a:t>HIZLI YER DEĞIŞTIRME</a:t>
            </a:r>
          </a:p>
        </p:txBody>
      </p:sp>
      <p:sp>
        <p:nvSpPr>
          <p:cNvPr id="13" name="TextBox 13"/>
          <p:cNvSpPr txBox="1"/>
          <p:nvPr/>
        </p:nvSpPr>
        <p:spPr>
          <a:xfrm>
            <a:off x="6925162" y="5260660"/>
            <a:ext cx="2279798" cy="210058"/>
          </a:xfrm>
          <a:prstGeom prst="rect">
            <a:avLst/>
          </a:prstGeom>
        </p:spPr>
        <p:txBody>
          <a:bodyPr lIns="0" tIns="0" rIns="0" bIns="0" rtlCol="0" anchor="t">
            <a:spAutoFit/>
          </a:bodyPr>
          <a:lstStyle/>
          <a:p>
            <a:pPr algn="ctr">
              <a:lnSpc>
                <a:spcPts val="1791"/>
              </a:lnSpc>
              <a:spcBef>
                <a:spcPct val="0"/>
              </a:spcBef>
            </a:pPr>
            <a:r>
              <a:rPr lang="en-US" sz="1280" b="1">
                <a:solidFill>
                  <a:srgbClr val="00385C"/>
                </a:solidFill>
                <a:latin typeface="Montserrat Semi-Bold"/>
                <a:ea typeface="Montserrat Semi-Bold"/>
                <a:cs typeface="Montserrat Semi-Bold"/>
                <a:sym typeface="Montserrat Semi-Bold"/>
              </a:rPr>
              <a:t>KOLAY BAKIM VE SERVIS</a:t>
            </a:r>
          </a:p>
        </p:txBody>
      </p:sp>
      <p:sp>
        <p:nvSpPr>
          <p:cNvPr id="16" name="Freeform 16"/>
          <p:cNvSpPr/>
          <p:nvPr/>
        </p:nvSpPr>
        <p:spPr>
          <a:xfrm>
            <a:off x="6464225" y="3775140"/>
            <a:ext cx="460936" cy="115234"/>
          </a:xfrm>
          <a:custGeom>
            <a:avLst/>
            <a:gdLst/>
            <a:ahLst/>
            <a:cxnLst/>
            <a:rect l="l" t="t" r="r" b="b"/>
            <a:pathLst>
              <a:path w="460936" h="115234">
                <a:moveTo>
                  <a:pt x="0" y="0"/>
                </a:moveTo>
                <a:lnTo>
                  <a:pt x="460937" y="0"/>
                </a:lnTo>
                <a:lnTo>
                  <a:pt x="460937" y="115234"/>
                </a:lnTo>
                <a:lnTo>
                  <a:pt x="0" y="1152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3916726" cy="7315200"/>
          </a:xfrm>
          <a:prstGeom prst="rect">
            <a:avLst/>
          </a:prstGeom>
          <a:solidFill>
            <a:srgbClr val="00385C"/>
          </a:solidFill>
        </p:spPr>
        <p:txBody>
          <a:bodyPr/>
          <a:lstStyle/>
          <a:p>
            <a:endParaRPr lang="tr-TR"/>
          </a:p>
        </p:txBody>
      </p:sp>
      <p:sp>
        <p:nvSpPr>
          <p:cNvPr id="3" name="Freeform 3"/>
          <p:cNvSpPr/>
          <p:nvPr/>
        </p:nvSpPr>
        <p:spPr>
          <a:xfrm>
            <a:off x="1663020" y="6506781"/>
            <a:ext cx="668804" cy="607776"/>
          </a:xfrm>
          <a:custGeom>
            <a:avLst/>
            <a:gdLst/>
            <a:ahLst/>
            <a:cxnLst/>
            <a:rect l="l" t="t" r="r" b="b"/>
            <a:pathLst>
              <a:path w="668804" h="607776">
                <a:moveTo>
                  <a:pt x="0" y="0"/>
                </a:moveTo>
                <a:lnTo>
                  <a:pt x="668804" y="0"/>
                </a:lnTo>
                <a:lnTo>
                  <a:pt x="668804" y="607777"/>
                </a:lnTo>
                <a:lnTo>
                  <a:pt x="0" y="6077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1727895" y="2230928"/>
            <a:ext cx="460936" cy="115234"/>
          </a:xfrm>
          <a:custGeom>
            <a:avLst/>
            <a:gdLst/>
            <a:ahLst/>
            <a:cxnLst/>
            <a:rect l="l" t="t" r="r" b="b"/>
            <a:pathLst>
              <a:path w="460936" h="115234">
                <a:moveTo>
                  <a:pt x="0" y="0"/>
                </a:moveTo>
                <a:lnTo>
                  <a:pt x="460936" y="0"/>
                </a:lnTo>
                <a:lnTo>
                  <a:pt x="460936" y="115234"/>
                </a:lnTo>
                <a:lnTo>
                  <a:pt x="0" y="1152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5" name="Freeform 5"/>
          <p:cNvSpPr/>
          <p:nvPr/>
        </p:nvSpPr>
        <p:spPr>
          <a:xfrm>
            <a:off x="3916726" y="0"/>
            <a:ext cx="5836874" cy="4999969"/>
          </a:xfrm>
          <a:custGeom>
            <a:avLst/>
            <a:gdLst/>
            <a:ahLst/>
            <a:cxnLst/>
            <a:rect l="l" t="t" r="r" b="b"/>
            <a:pathLst>
              <a:path w="5836874" h="4999969">
                <a:moveTo>
                  <a:pt x="0" y="0"/>
                </a:moveTo>
                <a:lnTo>
                  <a:pt x="5836874" y="0"/>
                </a:lnTo>
                <a:lnTo>
                  <a:pt x="5836874" y="4999969"/>
                </a:lnTo>
                <a:lnTo>
                  <a:pt x="0" y="4999969"/>
                </a:lnTo>
                <a:lnTo>
                  <a:pt x="0" y="0"/>
                </a:lnTo>
                <a:close/>
              </a:path>
            </a:pathLst>
          </a:custGeom>
          <a:blipFill>
            <a:blip r:embed="rId7"/>
            <a:stretch>
              <a:fillRect/>
            </a:stretch>
          </a:blipFill>
        </p:spPr>
        <p:txBody>
          <a:bodyPr/>
          <a:lstStyle/>
          <a:p>
            <a:endParaRPr lang="tr-TR"/>
          </a:p>
        </p:txBody>
      </p:sp>
      <p:sp>
        <p:nvSpPr>
          <p:cNvPr id="6" name="Freeform 6"/>
          <p:cNvSpPr/>
          <p:nvPr/>
        </p:nvSpPr>
        <p:spPr>
          <a:xfrm>
            <a:off x="8116448" y="5410497"/>
            <a:ext cx="283669" cy="605160"/>
          </a:xfrm>
          <a:custGeom>
            <a:avLst/>
            <a:gdLst/>
            <a:ahLst/>
            <a:cxnLst/>
            <a:rect l="l" t="t" r="r" b="b"/>
            <a:pathLst>
              <a:path w="283669" h="605160">
                <a:moveTo>
                  <a:pt x="0" y="0"/>
                </a:moveTo>
                <a:lnTo>
                  <a:pt x="283668" y="0"/>
                </a:lnTo>
                <a:lnTo>
                  <a:pt x="283668" y="605160"/>
                </a:lnTo>
                <a:lnTo>
                  <a:pt x="0" y="6051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7" name="Freeform 7"/>
          <p:cNvSpPr/>
          <p:nvPr/>
        </p:nvSpPr>
        <p:spPr>
          <a:xfrm>
            <a:off x="4939570" y="5410497"/>
            <a:ext cx="1147223" cy="605160"/>
          </a:xfrm>
          <a:custGeom>
            <a:avLst/>
            <a:gdLst/>
            <a:ahLst/>
            <a:cxnLst/>
            <a:rect l="l" t="t" r="r" b="b"/>
            <a:pathLst>
              <a:path w="1147223" h="605160">
                <a:moveTo>
                  <a:pt x="0" y="0"/>
                </a:moveTo>
                <a:lnTo>
                  <a:pt x="1147223" y="0"/>
                </a:lnTo>
                <a:lnTo>
                  <a:pt x="1147223" y="605160"/>
                </a:lnTo>
                <a:lnTo>
                  <a:pt x="0" y="6051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8" name="TextBox 8"/>
          <p:cNvSpPr txBox="1"/>
          <p:nvPr/>
        </p:nvSpPr>
        <p:spPr>
          <a:xfrm>
            <a:off x="496630" y="297601"/>
            <a:ext cx="3001585" cy="1818809"/>
          </a:xfrm>
          <a:prstGeom prst="rect">
            <a:avLst/>
          </a:prstGeom>
        </p:spPr>
        <p:txBody>
          <a:bodyPr lIns="0" tIns="0" rIns="0" bIns="0" rtlCol="0" anchor="t">
            <a:spAutoFit/>
          </a:bodyPr>
          <a:lstStyle/>
          <a:p>
            <a:pPr algn="ctr">
              <a:lnSpc>
                <a:spcPts val="4778"/>
              </a:lnSpc>
            </a:pPr>
            <a:r>
              <a:rPr lang="en-US" sz="4266" b="1">
                <a:solidFill>
                  <a:srgbClr val="FFFFFF"/>
                </a:solidFill>
                <a:latin typeface="Montserrat Semi-Bold"/>
                <a:ea typeface="Montserrat Semi-Bold"/>
                <a:cs typeface="Montserrat Semi-Bold"/>
                <a:sym typeface="Montserrat Semi-Bold"/>
              </a:rPr>
              <a:t>Hareketli Tanker Montajı</a:t>
            </a:r>
          </a:p>
        </p:txBody>
      </p:sp>
      <p:sp>
        <p:nvSpPr>
          <p:cNvPr id="9" name="TextBox 9"/>
          <p:cNvSpPr txBox="1"/>
          <p:nvPr/>
        </p:nvSpPr>
        <p:spPr>
          <a:xfrm>
            <a:off x="560231" y="2471410"/>
            <a:ext cx="2874381" cy="1784223"/>
          </a:xfrm>
          <a:prstGeom prst="rect">
            <a:avLst/>
          </a:prstGeom>
        </p:spPr>
        <p:txBody>
          <a:bodyPr lIns="0" tIns="0" rIns="0" bIns="0" rtlCol="0" anchor="t">
            <a:spAutoFit/>
          </a:bodyPr>
          <a:lstStyle/>
          <a:p>
            <a:pPr algn="ctr">
              <a:lnSpc>
                <a:spcPts val="1791"/>
              </a:lnSpc>
              <a:spcBef>
                <a:spcPct val="0"/>
              </a:spcBef>
            </a:pPr>
            <a:r>
              <a:rPr lang="en-US" sz="1280" spc="149">
                <a:solidFill>
                  <a:srgbClr val="FFFFFF"/>
                </a:solidFill>
                <a:latin typeface="Lato"/>
                <a:ea typeface="Lato"/>
                <a:cs typeface="Lato"/>
                <a:sym typeface="Lato"/>
              </a:rPr>
              <a:t>Hareketli yakıt tankerlerinde CM30 kontrol modülü sürücü kabininin içine monte edilir. Elektronik sayaçla dijital veri yolu ile iletişim kurarken HM55 el aleti sabit pompalarda olduğu gibi araç bilgilerinin girilmesi için kullanılır</a:t>
            </a:r>
          </a:p>
        </p:txBody>
      </p:sp>
      <p:sp>
        <p:nvSpPr>
          <p:cNvPr id="10" name="TextBox 10"/>
          <p:cNvSpPr txBox="1"/>
          <p:nvPr/>
        </p:nvSpPr>
        <p:spPr>
          <a:xfrm>
            <a:off x="7118383" y="6330490"/>
            <a:ext cx="2279798" cy="743797"/>
          </a:xfrm>
          <a:prstGeom prst="rect">
            <a:avLst/>
          </a:prstGeom>
        </p:spPr>
        <p:txBody>
          <a:bodyPr lIns="0" tIns="0" rIns="0" bIns="0" rtlCol="0" anchor="t">
            <a:spAutoFit/>
          </a:bodyPr>
          <a:lstStyle/>
          <a:p>
            <a:pPr algn="ctr">
              <a:lnSpc>
                <a:spcPts val="1493"/>
              </a:lnSpc>
              <a:spcBef>
                <a:spcPct val="0"/>
              </a:spcBef>
            </a:pPr>
            <a:r>
              <a:rPr lang="en-US" sz="1066" spc="124">
                <a:solidFill>
                  <a:srgbClr val="2B2B2B"/>
                </a:solidFill>
                <a:latin typeface="Lato"/>
                <a:ea typeface="Lato"/>
                <a:cs typeface="Lato"/>
                <a:sym typeface="Lato"/>
              </a:rPr>
              <a:t>Her yakıt ikmali için kesafet hesabı yapılarak yakıt hacimlerindeki sıcaklık hatasının düzeltilir. </a:t>
            </a:r>
          </a:p>
        </p:txBody>
      </p:sp>
      <p:sp>
        <p:nvSpPr>
          <p:cNvPr id="11" name="TextBox 11"/>
          <p:cNvSpPr txBox="1"/>
          <p:nvPr/>
        </p:nvSpPr>
        <p:spPr>
          <a:xfrm>
            <a:off x="4221169" y="6330490"/>
            <a:ext cx="2492073" cy="743797"/>
          </a:xfrm>
          <a:prstGeom prst="rect">
            <a:avLst/>
          </a:prstGeom>
        </p:spPr>
        <p:txBody>
          <a:bodyPr lIns="0" tIns="0" rIns="0" bIns="0" rtlCol="0" anchor="t">
            <a:spAutoFit/>
          </a:bodyPr>
          <a:lstStyle/>
          <a:p>
            <a:pPr algn="ctr">
              <a:lnSpc>
                <a:spcPts val="1493"/>
              </a:lnSpc>
              <a:spcBef>
                <a:spcPct val="0"/>
              </a:spcBef>
            </a:pPr>
            <a:r>
              <a:rPr lang="en-US" sz="1066" spc="124">
                <a:solidFill>
                  <a:srgbClr val="2B2B2B"/>
                </a:solidFill>
                <a:latin typeface="Lato"/>
                <a:ea typeface="Lato"/>
                <a:cs typeface="Lato"/>
                <a:sym typeface="Lato"/>
              </a:rPr>
              <a:t>Sanal tanklar sistemi sayesinde tanker içinde olması gereken yakıt miktarı seviye sensörü kullanılmaksızın gösterilir.</a:t>
            </a:r>
          </a:p>
        </p:txBody>
      </p:sp>
      <p:sp>
        <p:nvSpPr>
          <p:cNvPr id="12" name="TextBox 12"/>
          <p:cNvSpPr txBox="1"/>
          <p:nvPr/>
        </p:nvSpPr>
        <p:spPr>
          <a:xfrm>
            <a:off x="7017685" y="6139482"/>
            <a:ext cx="2481193" cy="210058"/>
          </a:xfrm>
          <a:prstGeom prst="rect">
            <a:avLst/>
          </a:prstGeom>
        </p:spPr>
        <p:txBody>
          <a:bodyPr lIns="0" tIns="0" rIns="0" bIns="0" rtlCol="0" anchor="t">
            <a:spAutoFit/>
          </a:bodyPr>
          <a:lstStyle/>
          <a:p>
            <a:pPr algn="ctr">
              <a:lnSpc>
                <a:spcPts val="1791"/>
              </a:lnSpc>
              <a:spcBef>
                <a:spcPct val="0"/>
              </a:spcBef>
            </a:pPr>
            <a:r>
              <a:rPr lang="en-US" sz="1280" b="1">
                <a:solidFill>
                  <a:srgbClr val="00385C"/>
                </a:solidFill>
                <a:latin typeface="Montserrat Semi-Bold"/>
                <a:ea typeface="Montserrat Semi-Bold"/>
                <a:cs typeface="Montserrat Semi-Bold"/>
                <a:sym typeface="Montserrat Semi-Bold"/>
              </a:rPr>
              <a:t>SICAKLIK HATA DÜZELTMESI</a:t>
            </a:r>
          </a:p>
        </p:txBody>
      </p:sp>
      <p:sp>
        <p:nvSpPr>
          <p:cNvPr id="13" name="TextBox 13"/>
          <p:cNvSpPr txBox="1"/>
          <p:nvPr/>
        </p:nvSpPr>
        <p:spPr>
          <a:xfrm>
            <a:off x="4221169" y="6139482"/>
            <a:ext cx="2492073" cy="210058"/>
          </a:xfrm>
          <a:prstGeom prst="rect">
            <a:avLst/>
          </a:prstGeom>
        </p:spPr>
        <p:txBody>
          <a:bodyPr lIns="0" tIns="0" rIns="0" bIns="0" rtlCol="0" anchor="t">
            <a:spAutoFit/>
          </a:bodyPr>
          <a:lstStyle/>
          <a:p>
            <a:pPr algn="ctr">
              <a:lnSpc>
                <a:spcPts val="1791"/>
              </a:lnSpc>
              <a:spcBef>
                <a:spcPct val="0"/>
              </a:spcBef>
            </a:pPr>
            <a:r>
              <a:rPr lang="en-US" sz="1280" b="1">
                <a:solidFill>
                  <a:srgbClr val="00385C"/>
                </a:solidFill>
                <a:latin typeface="Montserrat Semi-Bold"/>
                <a:ea typeface="Montserrat Semi-Bold"/>
                <a:cs typeface="Montserrat Semi-Bold"/>
                <a:sym typeface="Montserrat Semi-Bold"/>
              </a:rPr>
              <a:t>TANKERDEKI YAKIT HESABI</a:t>
            </a:r>
          </a:p>
        </p:txBody>
      </p:sp>
      <p:sp>
        <p:nvSpPr>
          <p:cNvPr id="16" name="Freeform 16"/>
          <p:cNvSpPr/>
          <p:nvPr/>
        </p:nvSpPr>
        <p:spPr>
          <a:xfrm>
            <a:off x="6713242" y="4942352"/>
            <a:ext cx="460936" cy="115234"/>
          </a:xfrm>
          <a:custGeom>
            <a:avLst/>
            <a:gdLst/>
            <a:ahLst/>
            <a:cxnLst/>
            <a:rect l="l" t="t" r="r" b="b"/>
            <a:pathLst>
              <a:path w="460936" h="115234">
                <a:moveTo>
                  <a:pt x="0" y="0"/>
                </a:moveTo>
                <a:lnTo>
                  <a:pt x="460937" y="0"/>
                </a:lnTo>
                <a:lnTo>
                  <a:pt x="460937" y="115234"/>
                </a:lnTo>
                <a:lnTo>
                  <a:pt x="0" y="1152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3916726" cy="7315200"/>
          </a:xfrm>
          <a:prstGeom prst="rect">
            <a:avLst/>
          </a:prstGeom>
          <a:solidFill>
            <a:srgbClr val="00385C"/>
          </a:solidFill>
        </p:spPr>
        <p:txBody>
          <a:bodyPr/>
          <a:lstStyle/>
          <a:p>
            <a:endParaRPr lang="tr-TR"/>
          </a:p>
        </p:txBody>
      </p:sp>
      <p:sp>
        <p:nvSpPr>
          <p:cNvPr id="3" name="Freeform 3"/>
          <p:cNvSpPr/>
          <p:nvPr/>
        </p:nvSpPr>
        <p:spPr>
          <a:xfrm>
            <a:off x="1663020" y="4415066"/>
            <a:ext cx="668804" cy="607776"/>
          </a:xfrm>
          <a:custGeom>
            <a:avLst/>
            <a:gdLst/>
            <a:ahLst/>
            <a:cxnLst/>
            <a:rect l="l" t="t" r="r" b="b"/>
            <a:pathLst>
              <a:path w="668804" h="607776">
                <a:moveTo>
                  <a:pt x="0" y="0"/>
                </a:moveTo>
                <a:lnTo>
                  <a:pt x="668804" y="0"/>
                </a:lnTo>
                <a:lnTo>
                  <a:pt x="668804" y="607776"/>
                </a:lnTo>
                <a:lnTo>
                  <a:pt x="0" y="607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1727895" y="1726756"/>
            <a:ext cx="460936" cy="115234"/>
          </a:xfrm>
          <a:custGeom>
            <a:avLst/>
            <a:gdLst/>
            <a:ahLst/>
            <a:cxnLst/>
            <a:rect l="l" t="t" r="r" b="b"/>
            <a:pathLst>
              <a:path w="460936" h="115234">
                <a:moveTo>
                  <a:pt x="0" y="0"/>
                </a:moveTo>
                <a:lnTo>
                  <a:pt x="460936" y="0"/>
                </a:lnTo>
                <a:lnTo>
                  <a:pt x="460936" y="115234"/>
                </a:lnTo>
                <a:lnTo>
                  <a:pt x="0" y="1152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5" name="Freeform 5"/>
          <p:cNvSpPr/>
          <p:nvPr/>
        </p:nvSpPr>
        <p:spPr>
          <a:xfrm>
            <a:off x="4770089" y="324061"/>
            <a:ext cx="4010271" cy="4698781"/>
          </a:xfrm>
          <a:custGeom>
            <a:avLst/>
            <a:gdLst/>
            <a:ahLst/>
            <a:cxnLst/>
            <a:rect l="l" t="t" r="r" b="b"/>
            <a:pathLst>
              <a:path w="4010271" h="4698781">
                <a:moveTo>
                  <a:pt x="0" y="0"/>
                </a:moveTo>
                <a:lnTo>
                  <a:pt x="4010270" y="0"/>
                </a:lnTo>
                <a:lnTo>
                  <a:pt x="4010270" y="4698781"/>
                </a:lnTo>
                <a:lnTo>
                  <a:pt x="0" y="4698781"/>
                </a:lnTo>
                <a:lnTo>
                  <a:pt x="0" y="0"/>
                </a:lnTo>
                <a:close/>
              </a:path>
            </a:pathLst>
          </a:custGeom>
          <a:blipFill>
            <a:blip r:embed="rId7"/>
            <a:stretch>
              <a:fillRect/>
            </a:stretch>
          </a:blipFill>
        </p:spPr>
        <p:txBody>
          <a:bodyPr/>
          <a:lstStyle/>
          <a:p>
            <a:endParaRPr lang="tr-TR"/>
          </a:p>
        </p:txBody>
      </p:sp>
      <p:sp>
        <p:nvSpPr>
          <p:cNvPr id="6" name="Freeform 6"/>
          <p:cNvSpPr/>
          <p:nvPr/>
        </p:nvSpPr>
        <p:spPr>
          <a:xfrm>
            <a:off x="7769326" y="5192502"/>
            <a:ext cx="754757" cy="838619"/>
          </a:xfrm>
          <a:custGeom>
            <a:avLst/>
            <a:gdLst/>
            <a:ahLst/>
            <a:cxnLst/>
            <a:rect l="l" t="t" r="r" b="b"/>
            <a:pathLst>
              <a:path w="754757" h="838619">
                <a:moveTo>
                  <a:pt x="0" y="0"/>
                </a:moveTo>
                <a:lnTo>
                  <a:pt x="754757" y="0"/>
                </a:lnTo>
                <a:lnTo>
                  <a:pt x="754757" y="838619"/>
                </a:lnTo>
                <a:lnTo>
                  <a:pt x="0" y="8386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7" name="Freeform 7"/>
          <p:cNvSpPr/>
          <p:nvPr/>
        </p:nvSpPr>
        <p:spPr>
          <a:xfrm>
            <a:off x="4985832" y="5192502"/>
            <a:ext cx="889806" cy="805275"/>
          </a:xfrm>
          <a:custGeom>
            <a:avLst/>
            <a:gdLst/>
            <a:ahLst/>
            <a:cxnLst/>
            <a:rect l="l" t="t" r="r" b="b"/>
            <a:pathLst>
              <a:path w="889806" h="805275">
                <a:moveTo>
                  <a:pt x="0" y="0"/>
                </a:moveTo>
                <a:lnTo>
                  <a:pt x="889806" y="0"/>
                </a:lnTo>
                <a:lnTo>
                  <a:pt x="889806" y="805275"/>
                </a:lnTo>
                <a:lnTo>
                  <a:pt x="0" y="8052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8" name="TextBox 8"/>
          <p:cNvSpPr txBox="1"/>
          <p:nvPr/>
        </p:nvSpPr>
        <p:spPr>
          <a:xfrm>
            <a:off x="496630" y="362161"/>
            <a:ext cx="3001585" cy="1214289"/>
          </a:xfrm>
          <a:prstGeom prst="rect">
            <a:avLst/>
          </a:prstGeom>
        </p:spPr>
        <p:txBody>
          <a:bodyPr lIns="0" tIns="0" rIns="0" bIns="0" rtlCol="0" anchor="t">
            <a:spAutoFit/>
          </a:bodyPr>
          <a:lstStyle/>
          <a:p>
            <a:pPr algn="ctr">
              <a:lnSpc>
                <a:spcPts val="4778"/>
              </a:lnSpc>
            </a:pPr>
            <a:r>
              <a:rPr lang="en-US" sz="4266" b="1">
                <a:solidFill>
                  <a:srgbClr val="FFFFFF"/>
                </a:solidFill>
                <a:latin typeface="Montserrat Semi-Bold"/>
                <a:ea typeface="Montserrat Semi-Bold"/>
                <a:cs typeface="Montserrat Semi-Bold"/>
                <a:sym typeface="Montserrat Semi-Bold"/>
              </a:rPr>
              <a:t>Yakıt İkmal Fişi</a:t>
            </a:r>
          </a:p>
        </p:txBody>
      </p:sp>
      <p:sp>
        <p:nvSpPr>
          <p:cNvPr id="9" name="TextBox 9"/>
          <p:cNvSpPr txBox="1"/>
          <p:nvPr/>
        </p:nvSpPr>
        <p:spPr>
          <a:xfrm>
            <a:off x="623833" y="1963720"/>
            <a:ext cx="2874381" cy="2454783"/>
          </a:xfrm>
          <a:prstGeom prst="rect">
            <a:avLst/>
          </a:prstGeom>
        </p:spPr>
        <p:txBody>
          <a:bodyPr lIns="0" tIns="0" rIns="0" bIns="0" rtlCol="0" anchor="t">
            <a:spAutoFit/>
          </a:bodyPr>
          <a:lstStyle/>
          <a:p>
            <a:pPr algn="ctr">
              <a:lnSpc>
                <a:spcPts val="1791"/>
              </a:lnSpc>
            </a:pPr>
            <a:r>
              <a:rPr lang="en-US" sz="1280" spc="149">
                <a:solidFill>
                  <a:srgbClr val="FFFFFF"/>
                </a:solidFill>
                <a:latin typeface="Lato"/>
                <a:ea typeface="Lato"/>
                <a:cs typeface="Lato"/>
                <a:sym typeface="Lato"/>
              </a:rPr>
              <a:t>Tüm yakıt ikmallerinden sonra CM30 kontrol modülü tarih, araç bilgisi,ürün tipi, pompa bilgileri, kesafetsiz ve kesafetli yakıt miktarları, yakıt sıcaklık değeri, sayaç totalizör değeri, araç km ve çalışma saati, yakıt veren ve alanın sicil numaralarını içerecek şekilde termal yazıcıdan fiş çıkarır. </a:t>
            </a:r>
          </a:p>
          <a:p>
            <a:pPr algn="ctr">
              <a:lnSpc>
                <a:spcPts val="1791"/>
              </a:lnSpc>
              <a:spcBef>
                <a:spcPct val="0"/>
              </a:spcBef>
            </a:pPr>
            <a:endParaRPr lang="en-US" sz="1280" spc="149">
              <a:solidFill>
                <a:srgbClr val="FFFFFF"/>
              </a:solidFill>
              <a:latin typeface="Lato"/>
              <a:ea typeface="Lato"/>
              <a:cs typeface="Lato"/>
              <a:sym typeface="Lato"/>
            </a:endParaRPr>
          </a:p>
        </p:txBody>
      </p:sp>
      <p:sp>
        <p:nvSpPr>
          <p:cNvPr id="10" name="TextBox 10"/>
          <p:cNvSpPr txBox="1"/>
          <p:nvPr/>
        </p:nvSpPr>
        <p:spPr>
          <a:xfrm>
            <a:off x="4353970" y="6551384"/>
            <a:ext cx="2279798" cy="555837"/>
          </a:xfrm>
          <a:prstGeom prst="rect">
            <a:avLst/>
          </a:prstGeom>
        </p:spPr>
        <p:txBody>
          <a:bodyPr lIns="0" tIns="0" rIns="0" bIns="0" rtlCol="0" anchor="t">
            <a:spAutoFit/>
          </a:bodyPr>
          <a:lstStyle/>
          <a:p>
            <a:pPr algn="ctr">
              <a:lnSpc>
                <a:spcPts val="1493"/>
              </a:lnSpc>
              <a:spcBef>
                <a:spcPct val="0"/>
              </a:spcBef>
            </a:pPr>
            <a:r>
              <a:rPr lang="en-US" sz="1066" spc="124">
                <a:solidFill>
                  <a:srgbClr val="2B2B2B"/>
                </a:solidFill>
                <a:latin typeface="Lato"/>
                <a:ea typeface="Lato"/>
                <a:cs typeface="Lato"/>
                <a:sym typeface="Lato"/>
              </a:rPr>
              <a:t>Eresense şantiye otomasyon sistemlerinde termal yazıcıdan yakıt fişi standarttır. </a:t>
            </a:r>
          </a:p>
        </p:txBody>
      </p:sp>
      <p:sp>
        <p:nvSpPr>
          <p:cNvPr id="11" name="TextBox 11"/>
          <p:cNvSpPr txBox="1"/>
          <p:nvPr/>
        </p:nvSpPr>
        <p:spPr>
          <a:xfrm>
            <a:off x="7006806" y="6551384"/>
            <a:ext cx="2279798" cy="555837"/>
          </a:xfrm>
          <a:prstGeom prst="rect">
            <a:avLst/>
          </a:prstGeom>
        </p:spPr>
        <p:txBody>
          <a:bodyPr lIns="0" tIns="0" rIns="0" bIns="0" rtlCol="0" anchor="t">
            <a:spAutoFit/>
          </a:bodyPr>
          <a:lstStyle/>
          <a:p>
            <a:pPr algn="ctr">
              <a:lnSpc>
                <a:spcPts val="1493"/>
              </a:lnSpc>
              <a:spcBef>
                <a:spcPct val="0"/>
              </a:spcBef>
            </a:pPr>
            <a:r>
              <a:rPr lang="en-US" sz="1066" spc="124">
                <a:solidFill>
                  <a:srgbClr val="2B2B2B"/>
                </a:solidFill>
                <a:latin typeface="Lato"/>
                <a:ea typeface="Lato"/>
                <a:cs typeface="Lato"/>
                <a:sym typeface="Lato"/>
              </a:rPr>
              <a:t>Yakıt fişin altında yakıt veren ve alanın imzalayacakları yer bulunur</a:t>
            </a:r>
          </a:p>
        </p:txBody>
      </p:sp>
      <p:sp>
        <p:nvSpPr>
          <p:cNvPr id="12" name="TextBox 12"/>
          <p:cNvSpPr txBox="1"/>
          <p:nvPr/>
        </p:nvSpPr>
        <p:spPr>
          <a:xfrm>
            <a:off x="4353970" y="6142415"/>
            <a:ext cx="2279798" cy="210058"/>
          </a:xfrm>
          <a:prstGeom prst="rect">
            <a:avLst/>
          </a:prstGeom>
        </p:spPr>
        <p:txBody>
          <a:bodyPr lIns="0" tIns="0" rIns="0" bIns="0" rtlCol="0" anchor="t">
            <a:spAutoFit/>
          </a:bodyPr>
          <a:lstStyle/>
          <a:p>
            <a:pPr algn="ctr">
              <a:lnSpc>
                <a:spcPts val="1791"/>
              </a:lnSpc>
              <a:spcBef>
                <a:spcPct val="0"/>
              </a:spcBef>
            </a:pPr>
            <a:r>
              <a:rPr lang="en-US" sz="1280" b="1">
                <a:solidFill>
                  <a:srgbClr val="00385C"/>
                </a:solidFill>
                <a:latin typeface="Montserrat Semi-Bold"/>
                <a:ea typeface="Montserrat Semi-Bold"/>
                <a:cs typeface="Montserrat Semi-Bold"/>
                <a:sym typeface="Montserrat Semi-Bold"/>
              </a:rPr>
              <a:t>TERMAL YAZICI</a:t>
            </a:r>
          </a:p>
        </p:txBody>
      </p:sp>
      <p:sp>
        <p:nvSpPr>
          <p:cNvPr id="13" name="TextBox 13"/>
          <p:cNvSpPr txBox="1"/>
          <p:nvPr/>
        </p:nvSpPr>
        <p:spPr>
          <a:xfrm>
            <a:off x="7006806" y="6142415"/>
            <a:ext cx="2279798" cy="210058"/>
          </a:xfrm>
          <a:prstGeom prst="rect">
            <a:avLst/>
          </a:prstGeom>
        </p:spPr>
        <p:txBody>
          <a:bodyPr lIns="0" tIns="0" rIns="0" bIns="0" rtlCol="0" anchor="t">
            <a:spAutoFit/>
          </a:bodyPr>
          <a:lstStyle/>
          <a:p>
            <a:pPr algn="ctr">
              <a:lnSpc>
                <a:spcPts val="1791"/>
              </a:lnSpc>
              <a:spcBef>
                <a:spcPct val="0"/>
              </a:spcBef>
            </a:pPr>
            <a:r>
              <a:rPr lang="en-US" sz="1280" b="1">
                <a:solidFill>
                  <a:srgbClr val="00385C"/>
                </a:solidFill>
                <a:latin typeface="Montserrat Semi-Bold"/>
                <a:ea typeface="Montserrat Semi-Bold"/>
                <a:cs typeface="Montserrat Semi-Bold"/>
                <a:sym typeface="Montserrat Semi-Bold"/>
              </a:rPr>
              <a:t>IMZA ALANLARI</a:t>
            </a:r>
          </a:p>
        </p:txBody>
      </p:sp>
      <p:sp>
        <p:nvSpPr>
          <p:cNvPr id="16" name="Freeform 16"/>
          <p:cNvSpPr/>
          <p:nvPr/>
        </p:nvSpPr>
        <p:spPr>
          <a:xfrm>
            <a:off x="6544756" y="5134885"/>
            <a:ext cx="460936" cy="115234"/>
          </a:xfrm>
          <a:custGeom>
            <a:avLst/>
            <a:gdLst/>
            <a:ahLst/>
            <a:cxnLst/>
            <a:rect l="l" t="t" r="r" b="b"/>
            <a:pathLst>
              <a:path w="460936" h="115234">
                <a:moveTo>
                  <a:pt x="0" y="0"/>
                </a:moveTo>
                <a:lnTo>
                  <a:pt x="460936" y="0"/>
                </a:lnTo>
                <a:lnTo>
                  <a:pt x="460936" y="115235"/>
                </a:lnTo>
                <a:lnTo>
                  <a:pt x="0" y="1152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3111</Words>
  <Application>Microsoft Office PowerPoint</Application>
  <PresentationFormat>Özel</PresentationFormat>
  <Paragraphs>331</Paragraphs>
  <Slides>25</Slides>
  <Notes>25</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25</vt:i4>
      </vt:variant>
    </vt:vector>
  </HeadingPairs>
  <TitlesOfParts>
    <vt:vector size="34" baseType="lpstr">
      <vt:lpstr>Montserrat Bold</vt:lpstr>
      <vt:lpstr>Lato Bold</vt:lpstr>
      <vt:lpstr>Montserrat Semi-Bold</vt:lpstr>
      <vt:lpstr>TAN Harmoni</vt:lpstr>
      <vt:lpstr>Lato</vt:lpstr>
      <vt:lpstr>Arial</vt:lpstr>
      <vt:lpstr>Magneton</vt:lpstr>
      <vt:lpstr>Calibri</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EreCorpVideo</dc:title>
  <cp:lastModifiedBy>Ender Erdem</cp:lastModifiedBy>
  <cp:revision>2</cp:revision>
  <dcterms:created xsi:type="dcterms:W3CDTF">2006-08-16T00:00:00Z</dcterms:created>
  <dcterms:modified xsi:type="dcterms:W3CDTF">2025-02-19T18:14:13Z</dcterms:modified>
  <dc:identifier>DAGdx5qh_Qw</dc:identifier>
</cp:coreProperties>
</file>