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753600" cy="7315200"/>
  <p:notesSz cx="6858000" cy="9144000"/>
  <p:embeddedFontLst>
    <p:embeddedFont>
      <p:font typeface="Lato" panose="020F0502020204030203" pitchFamily="34" charset="0"/>
      <p:regular r:id="rId23"/>
    </p:embeddedFont>
    <p:embeddedFont>
      <p:font typeface="Lato Bold" panose="020F0502020204030203" charset="0"/>
      <p:regular r:id="rId24"/>
    </p:embeddedFont>
    <p:embeddedFont>
      <p:font typeface="Magneton" panose="020B0604020202020204" charset="-94"/>
      <p:regular r:id="rId25"/>
    </p:embeddedFont>
    <p:embeddedFont>
      <p:font typeface="Montserrat Bold" panose="020B0604020202020204" charset="-94"/>
      <p:regular r:id="rId26"/>
    </p:embeddedFont>
    <p:embeddedFont>
      <p:font typeface="Montserrat Semi-Bold" panose="020B0604020202020204" charset="-94"/>
      <p:regular r:id="rId27"/>
    </p:embeddedFont>
    <p:embeddedFont>
      <p:font typeface="TAN Harmoni" panose="020B0604020202020204" charset="-94"/>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91" d="100"/>
          <a:sy n="91" d="100"/>
        </p:scale>
        <p:origin x="2010" y="3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Merhaba, ben Eray. Eresense Elektroniğin yapay zeka yüzüyüm. Bu sunumda size kısaca EreNet ürünümüzü tanıtacağım. </a:t>
            </a:r>
          </a:p>
          <a:p>
            <a:endParaRPr lang="en-US"/>
          </a:p>
          <a:p>
            <a:r>
              <a:rPr lang="en-US"/>
              <a:t>------- Youtube </a:t>
            </a:r>
          </a:p>
          <a:p>
            <a:r>
              <a:rPr lang="en-US"/>
              <a:t>00:00 EreNet - Hangi müşterilerimiz için? </a:t>
            </a:r>
          </a:p>
          <a:p>
            <a:r>
              <a:rPr lang="en-US"/>
              <a:t>00:36 EreNet Sisteminde Yakıt Nasıl Alınır? </a:t>
            </a:r>
          </a:p>
          <a:p>
            <a:r>
              <a:rPr lang="en-US"/>
              <a:t>01:12 Sistem</a:t>
            </a:r>
          </a:p>
          <a:p>
            <a:r>
              <a:rPr lang="en-US"/>
              <a:t>02:01 CM07 Kontrol Modülü</a:t>
            </a:r>
          </a:p>
          <a:p>
            <a:r>
              <a:rPr lang="en-US"/>
              <a:t>02:36 RFID Anahtarlık Çeşitleri</a:t>
            </a:r>
          </a:p>
          <a:p>
            <a:r>
              <a:rPr lang="en-US"/>
              <a:t>02:57 EreNet Opsiyonel Sistem Modülleri </a:t>
            </a:r>
          </a:p>
          <a:p>
            <a:r>
              <a:rPr lang="en-US"/>
              <a:t>03:50 Eresense Şantiye Otomasyonları </a:t>
            </a:r>
          </a:p>
          <a:p>
            <a:r>
              <a:rPr lang="en-US"/>
              <a:t>04:51 Eresense Elektronik Tanıtımı</a:t>
            </a:r>
          </a:p>
          <a:p>
            <a:r>
              <a:rPr lang="en-US"/>
              <a:t>05:50 Referanslarımızdan Bazıları</a:t>
            </a:r>
          </a:p>
          <a:p>
            <a:r>
              <a:rPr lang="en-US"/>
              <a:t>06:19 Projelerimiz</a:t>
            </a:r>
          </a:p>
          <a:p>
            <a:r>
              <a:rPr lang="en-US"/>
              <a:t>06:45 Neden Biz? </a:t>
            </a:r>
          </a:p>
          <a:p>
            <a:r>
              <a:rPr lang="en-US"/>
              <a:t>07:43 Sistem Ekranları - E-Posta Raporları</a:t>
            </a:r>
          </a:p>
          <a:p>
            <a:r>
              <a:rPr lang="en-US"/>
              <a:t>08:12 Sistem Ekranları - Raporlar Ekranı </a:t>
            </a:r>
          </a:p>
          <a:p>
            <a:r>
              <a:rPr lang="en-US"/>
              <a:t>09:10 Sistem Ekranları - Tanklar Ekranı </a:t>
            </a:r>
          </a:p>
          <a:p>
            <a:r>
              <a:rPr lang="en-US"/>
              <a:t>09:46 Sistem Ekranları - Sanal Tanklar</a:t>
            </a:r>
          </a:p>
          <a:p>
            <a:r>
              <a:rPr lang="en-US"/>
              <a:t>10:10 Sistem Ekranları - Araçlar</a:t>
            </a:r>
          </a:p>
          <a:p>
            <a:r>
              <a:rPr lang="en-US"/>
              <a:t>10:24 Proje Teslim İş Planı ve kapanış</a:t>
            </a:r>
          </a:p>
          <a:p>
            <a:endParaRPr lang="en-US"/>
          </a:p>
          <a:p>
            <a:r>
              <a:rPr lang="en-US"/>
              <a:t>Merhaba, ben Eray. Eresense Elektroniğin yapay zeka yüzüyüm. Bu sunumda size kısaca EreNet Fabrika Akaryakıt Otomasyonu ürünümüzü tanıtacağım. </a:t>
            </a:r>
          </a:p>
          <a:p>
            <a:endParaRPr lang="en-US"/>
          </a:p>
          <a:p>
            <a:r>
              <a:rPr lang="en-US"/>
              <a:t>İlk etapta EreNet Fabrika Akaryakıt Otomasyonunun Hangi Müşterilerimiz  İçin İdeal olduğundan bahsedelim.   </a:t>
            </a:r>
          </a:p>
          <a:p>
            <a:endParaRPr lang="en-US"/>
          </a:p>
          <a:p>
            <a:r>
              <a:rPr lang="en-US"/>
              <a:t>Eresense EreNet Fabrika Akaryakıt Otomasyonu, beton santralleri, fabrikalar, tarım çiftlikleri gibi orta ve düşük hacimli müşterilerimiz için tasarlandı. </a:t>
            </a:r>
          </a:p>
          <a:p>
            <a:endParaRPr lang="en-US"/>
          </a:p>
          <a:p>
            <a:r>
              <a:rPr lang="en-US"/>
              <a:t>Bu müşterilerimizin akaryakıt otomasyonundan en temel beklentileri, hangi araçlarının, hangi tarihte, kaç litre yakıt aldığını görmek ve tanımlı araçlardan farklı araçlara yakıt verilmesini engellemektir.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 bölümde Eresense yakıt otomasyonlarını kullanan bir kaç müşterimizi referans olarak verdik. </a:t>
            </a:r>
          </a:p>
          <a:p>
            <a:r>
              <a:rPr lang="en-US"/>
              <a:t>Eresense otomasyon sistemleri genel olarak ağır şantiye şartları için tasarlandığından dolayı müşteri profilimiz de buna göre şekillendi. </a:t>
            </a:r>
          </a:p>
          <a:p>
            <a:r>
              <a:rPr lang="en-US"/>
              <a:t>Genelde müşterilerimiz çok sayıda ekskavatör, yükleyici ve kamyon parkına sahip yol, altyapı müteahhitleri ve maden işletmecileridir. </a:t>
            </a:r>
          </a:p>
          <a:p>
            <a:r>
              <a:rPr lang="en-US"/>
              <a:t>Çimento fabrikası müşterilerimizin de genel olarak fabrika sahalarına yakın açık ocakları bulunmaktadır.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Biz şantiyeciler devam eden veya başarıyla tamamladığımız projelerimizle bilinmek isteriz. Bu yansımızda yer probleminden dolayı sadece bazılarını gösterebildiğimiz projelerimizi sunmak istiyoruz. </a:t>
            </a:r>
          </a:p>
          <a:p>
            <a:r>
              <a:rPr lang="en-US"/>
              <a:t>Sunumun bu anında videoyu durdurarak projelerimizden seçmeleri inceleyebilirsiniz. </a:t>
            </a:r>
          </a:p>
          <a:p>
            <a:r>
              <a:rPr lang="en-US"/>
              <a:t>Projelerimiz genel çerçevesiyle referanslarımızdan bahsettiğimiz zaman dile getirdiğimiz gibi büyük yol, baraj ve maden şantiyelerinden oluşmaktadır.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Peki sizler için neden biz? </a:t>
            </a:r>
          </a:p>
          <a:p>
            <a:r>
              <a:rPr lang="en-US"/>
              <a:t>Sistemlerimiz ağır şartlar için yaratıldı; çok kolay taşınabilmesi ve genişletilebilmesi için modüler olarak tasarlandılar. </a:t>
            </a:r>
          </a:p>
          <a:p>
            <a:r>
              <a:rPr lang="en-US"/>
              <a:t>Montaj öncesi merkez ofisimiz sim kartlarınız dahil tüm bilgileri alarak laboratuvarlarımızda kurulumu gerçekleştirir ve ondan sonra sahaya yönlendiririz. Sahada çok hızlı ve eksiksiz kurulumu sağlayan bu özelliğimize ek olarak bakım anlaşması şemsiyesi altında kullanıcı hataları da dahil koşulsuz cihaz tamiratını ücretsiz sağlayabiliyoruz. </a:t>
            </a:r>
          </a:p>
          <a:p>
            <a:r>
              <a:rPr lang="en-US"/>
              <a:t>İarpi ve araç takip programlarınıza standart olarak entegre olmamıza ek, tamamıyla Eresense'nin yarattığı bir sistem olan sanal tanklarla, olması gereken ve olan yakıtı canlı karşılaştırarak verebiliyoruz. </a:t>
            </a:r>
          </a:p>
          <a:p>
            <a:r>
              <a:rPr lang="en-US"/>
              <a:t>Askeri yapılara benzer yaklaşımla stratejik cihazları standart olarak şantiye yedekleri ile çalışırken tek bir arayüz ile tüm dünyaya yayılmış şantiyeleri, pompalarınızı ve tanklarınızı takip edebilmenizi sağlıyoruz. </a:t>
            </a:r>
          </a:p>
          <a:p>
            <a:r>
              <a:rPr lang="en-US"/>
              <a:t>Tüm bu özelliklerin şantiyeciler için ne kadar elzem olduğunun bilincindeyiz.</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 bölümde kısaca size kullanıcı arayüz ekranlarımızdan bazılarını ve eposta mesajlarımızı  tanıtmaya çalışacağım. </a:t>
            </a:r>
          </a:p>
          <a:p>
            <a:r>
              <a:rPr lang="en-US"/>
              <a:t>Eresense sistemi, çok geniş tabanlı bir yapı olduğu için tüm ekranlarımızla ilgili detaylı bilgilere, satış ekibimizin size vereceği ücretsiz tanıtım eğitimleriyle ulaşabilirsiniz.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Sistemlerimizden periyodik veya alarm yapılı e posta mesajları atılabilmektedir. </a:t>
            </a:r>
          </a:p>
          <a:p>
            <a:r>
              <a:rPr lang="en-US"/>
              <a:t>E posta içeriklerini, genel olarak müşterilerimizin ihtiyaçları doğrultusunda tasarlayabilmekteyiz.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Raporlar ekranı müşterilerimizin en yoğun kullandığı ekranlardır. Bu ekranlarda her yakıt ikmalinin tarih ve saati, pompa-tabanca numarası, verilen araç ve kesafetli - kesafetsiz yakıt miktarlarını bulabilirsiniz. </a:t>
            </a:r>
          </a:p>
          <a:p>
            <a:r>
              <a:rPr lang="en-US"/>
              <a:t>Ek olarak aynı satırda iarpi program entegrasyonları için envanter kodu, şirket, kategori bilgileri, araç takip cihazından gelen kilometre ve çalışma saat bilgileri, sözleşme no, kesinti durumu, model yılı, iç sipariş no gibi müşteri tarafından yaratılabilen sütunları, o ikmale yönelik sistem uyarılarını ve operatörlerin girebilecekleri notları da gösteririz. </a:t>
            </a:r>
          </a:p>
          <a:p>
            <a:r>
              <a:rPr lang="en-US"/>
              <a:t>Bu ekranlar, tamamıyla müşteri ihtiyaçları doğrultusunda dinamik olarak modifiye edilebilir. </a:t>
            </a:r>
          </a:p>
          <a:p>
            <a:r>
              <a:rPr lang="en-US"/>
              <a:t>Operatörler zaman aralıklı, şirket ve masraf yeri bazlı raporlar alabilirken bu raporları Excel formatında indirebilirler. </a:t>
            </a:r>
          </a:p>
          <a:p>
            <a:r>
              <a:rPr lang="en-US"/>
              <a:t>Şirket personeli, yetkileri doğrultusunda giriş yaptıkları ekranlarda birçok farklı özelliğe ulaşabilirler.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Sistemimizin en güçlü olduğu konu tüm dünyaya yayılmış tanklarınızı isterseniz tek ekranda veya şantiyeler bazında gruplanmış olarak gösterebilmemizdir. </a:t>
            </a:r>
          </a:p>
          <a:p>
            <a:r>
              <a:rPr lang="en-US"/>
              <a:t>Tanklarınızda kesafetli ve kesafetsiz kaç litre yakıt; dipte kaç litre su olduğunu görebilirken bu değerleri santimetre cinsinden seviye olarak da alabilirsiniz. </a:t>
            </a:r>
          </a:p>
          <a:p>
            <a:r>
              <a:rPr lang="en-US"/>
              <a:t>Tanklarınızdaki sıcaklık verisinin de gösterildiği ekranlardan geçmiş yakıt seviyelerinizi, dolumları ve minimize edilmiş tank cetvellerini alabilirsiniz. </a:t>
            </a:r>
          </a:p>
          <a:p>
            <a:r>
              <a:rPr lang="en-US"/>
              <a:t>Eresense'nin tüm bu tip ekranlarına cep telefonu, tablet üzerinden de ulaşılmaktadır.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Sununum bu aşamasında şantiyelerde akaryakıt kontrolü için kullanılabilecek iki önemli opsiyonel modülün ekranlarından bahsedeceğim. </a:t>
            </a:r>
          </a:p>
          <a:p>
            <a:r>
              <a:rPr lang="en-US"/>
              <a:t>Bunlardan ilki, şantiyelerinizde olması gereken ve olan yakıtı canlı olarak aralarındaki farkla birlikte gösteren sanal tanklar modülü. </a:t>
            </a:r>
          </a:p>
          <a:p>
            <a:r>
              <a:rPr lang="en-US"/>
              <a:t>Sanal tanklar ekranında seçtiğiniz herhangi bir şantiyenizde tankerlerinizin içinde olması gereken yakıtı da canlı olarak görebilirsiniz.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Araçlar ekranından şirket bünyesindeki araçlarınızın detay bilgilerini girebilirsiniz. Bu ekranlardaki sütunlar, genel olarak opsiyonel modülümüz olan iyarpi  ve araç takip sistemlerinize  entegrasyon için gerekli olan bilgileri de içerirler.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 ne kadar Eresense yakıt otomasyon ürünlerimiz depolarımızda sevkiyata hazır olarak bulunuyor olsa da siparişten montajın tamamlanmasına kadar yaklaşık 20 günlük standart bir süreçten geçilmesi gerekmektedir. </a:t>
            </a:r>
          </a:p>
          <a:p>
            <a:r>
              <a:rPr lang="en-US"/>
              <a:t>Bu süreçte sizlerden cihazlara takılacak sim kartlar, tanklarınıza monte edilecek seviye sensörlerinin siparişi için tank bilgileri, pompa bilgilerinizi ve şantiye resimlerini temin ederiz. </a:t>
            </a:r>
          </a:p>
          <a:p>
            <a:r>
              <a:rPr lang="en-US"/>
              <a:t>Tüm bilgiler gelip gerekli siparişler elimize ulaştıktan sonra ürünlerin montaj öncesi konfigürasyonları yapılarak testlere alınırlar. Testleri başarıyla geçmeleri durumunda montaj için servislerimize iletilir ve 2 - 3 gün içinde montajlar tamamlanarak sistem devreye alınır.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İlk etapta EreNet Fabrika Akaryakıt Otomasyonunun Hangi Müşterilerimiz  İçin İdeal olduğundan bahsedelim.   </a:t>
            </a:r>
          </a:p>
          <a:p>
            <a:endParaRPr lang="en-US"/>
          </a:p>
          <a:p>
            <a:r>
              <a:rPr lang="en-US"/>
              <a:t>Eresense EreNet Fabrika Akaryakıt Otomasyonu, beton santralleri, fabrikalar, tarım çiftlikleri gibi orta ve düşük hacimli müşterilerimiz için tasarlandı. </a:t>
            </a:r>
          </a:p>
          <a:p>
            <a:endParaRPr lang="en-US"/>
          </a:p>
          <a:p>
            <a:r>
              <a:rPr lang="en-US"/>
              <a:t>Bu müşterilerimizin akaryakıt otomasyonundan en temel beklentileri, hangi araçlarının, hangi tarihte, kaç litre yakıt aldığını görmek ve tanımlı araçlardan farklı araçlara yakıt verilmesini engellemektir.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Bize ayırdığınız vaktiniz için tekrar teşekkürler; tüm satış ekibimiz sorularınızı ve merak ettiğiniz konuları cevaplamaktan zevk alacaklardır. Bir başka videomuzda görüşmek üzere keyifli günler dileriz.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Detaylara girmeden önce EreNet sisteminde yakıt nasıl alınır ve izlenir kısaca tanıtalım.  </a:t>
            </a:r>
          </a:p>
          <a:p>
            <a:endParaRPr lang="en-US"/>
          </a:p>
          <a:p>
            <a:r>
              <a:rPr lang="en-US"/>
              <a:t>Yakıt alacak operatör veya sürücü, arefaydi anahtarlığını pompa üzerine monte edilen ceme 07 cihazına okutur.  Sistem okutulan anahtarlığı kontrol ederek onay verir. </a:t>
            </a:r>
          </a:p>
          <a:p>
            <a:endParaRPr lang="en-US"/>
          </a:p>
          <a:p>
            <a:r>
              <a:rPr lang="en-US"/>
              <a:t>Sürücü yakıt tabancasını kaldırır ve aracına yakıtını verir, tabancayı tekrar yerine yerleştirir. Bu esnada yakıt ikmal verileri canlı olarak bulut ortamındaki sunuculara iletilir. </a:t>
            </a:r>
          </a:p>
          <a:p>
            <a:endParaRPr lang="en-US"/>
          </a:p>
          <a:p>
            <a:r>
              <a:rPr lang="en-US"/>
              <a:t>Yakıt sorumluları verilen yakıt ve detaylarını şifreleriyle girdikleri web ekranlarından dünyanın herhangi bir yerinde inceleyip raporlar indirebilirler.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Eresense akaryakıt otomasyon sistemleri şantiye şartlarının gereklerinden dolayı tamamıyla mobil ve GSM alt yapısı üzerine tasarlanmışlardır. </a:t>
            </a:r>
          </a:p>
          <a:p>
            <a:r>
              <a:rPr lang="en-US"/>
              <a:t>Tanker veya yakıt pompalarına monte edilen otomasyon cihazları baz istasyonları üzerinden internet ortamında sistem sunucularına veri iletir ve bu sunuculardan onay alırlar. </a:t>
            </a:r>
          </a:p>
          <a:p>
            <a:r>
              <a:rPr lang="en-US"/>
              <a:t>Sistem bulut ortamında çalıştığı için müşterilerimiz araç parklarının tüm yakıt bilgilerini, dünyanın herhangi bir yerinde şifrelerini girerek ulaştıkları web ekranlarından takip edebilirler. </a:t>
            </a:r>
          </a:p>
          <a:p>
            <a:r>
              <a:rPr lang="en-US"/>
              <a:t>Sistemler şantiye müşterilerimiz için vazgeçilmez olan eseypi, orakıl, logo, mikro gibi birçok ERP programına standart olarak entegredir. </a:t>
            </a:r>
          </a:p>
          <a:p>
            <a:r>
              <a:rPr lang="en-US"/>
              <a:t>Araç takip sistemleri de aynı şekilde entegre edilerek herhangi bir ek maliyet olmaksızın kilometre ve çalışma saat bilgileri yakıtlarının yanına getirilebilir.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Yanda resmini gördüğünüz ceme 07 sistemimizin ana kontrol modülüdür. Ceme 07 yakıt pompalarına, tank seviye sensörlerine, arabirimlere dijital veri yolu ile bağlıdır. </a:t>
            </a:r>
          </a:p>
          <a:p>
            <a:endParaRPr lang="en-US"/>
          </a:p>
          <a:p>
            <a:r>
              <a:rPr lang="en-US"/>
              <a:t>Entegre olarak ciesem modem, arefaydi kart okuyucu ve ares 485 iletişim modülü içerir.</a:t>
            </a:r>
          </a:p>
          <a:p>
            <a:endParaRPr lang="en-US"/>
          </a:p>
          <a:p>
            <a:r>
              <a:rPr lang="en-US"/>
              <a:t>Merkez sunucudan gelen bilgiler doğrultusunda yakıt yetkilendirmesini yapar.</a:t>
            </a:r>
          </a:p>
          <a:p>
            <a:endParaRPr lang="en-US"/>
          </a:p>
          <a:p>
            <a:r>
              <a:rPr lang="en-US"/>
              <a:t>Ceme 07 cihazları merkez sunucu ile bağlantılarının kesilmesi durumunda tek başlarına araçları tanır, yakıt onayı verebilir, verileri depolar ve ilk bağlantı anında bu verileri sunuculara iletir.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Eresense sisteminde iki tip arefaydi anahtarlığı destekliyoruz. </a:t>
            </a:r>
          </a:p>
          <a:p>
            <a:endParaRPr lang="en-US"/>
          </a:p>
          <a:p>
            <a:endParaRPr lang="en-US"/>
          </a:p>
          <a:p>
            <a:endParaRPr lang="en-US"/>
          </a:p>
          <a:p>
            <a:r>
              <a:rPr lang="en-US"/>
              <a:t>Deri ve plastik versiyonları, müşterinin kullanım şartları ve alışkanlıklarına bağlı olarak tercih edilir.</a:t>
            </a:r>
          </a:p>
          <a:p>
            <a:endParaRPr lang="en-US"/>
          </a:p>
          <a:p>
            <a:r>
              <a:rPr lang="en-US"/>
              <a:t>İçlerindeki mayfeyr aref sistemiyle ceme 07 cihazına okutularak yakıt onayı alınır.</a:t>
            </a:r>
          </a:p>
          <a:p>
            <a:endParaRPr lang="en-US"/>
          </a:p>
          <a:p>
            <a:r>
              <a:rPr lang="en-US"/>
              <a:t>arefaydi anahtarlıklar, genel olarak araç kontak anahtarlığına takılarak sürücülere teslim edilir.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EreNet şantiye akaryakıt sistemi, bünyesinde bir çok opsiyonel modül barındırır.</a:t>
            </a:r>
          </a:p>
          <a:p>
            <a:endParaRPr lang="en-US"/>
          </a:p>
          <a:p>
            <a:r>
              <a:rPr lang="en-US"/>
              <a:t>Pompa otomasyonu sabit pompalardan verilen yakıtın takibi amacıyla kullanılır. </a:t>
            </a:r>
          </a:p>
          <a:p>
            <a:endParaRPr lang="en-US"/>
          </a:p>
          <a:p>
            <a:r>
              <a:rPr lang="en-US"/>
              <a:t>Tanker otomasyonu gezici tankerlerin verdiği yakıtları raporlayabilecek şekilde tasarlanmıştır. </a:t>
            </a:r>
          </a:p>
          <a:p>
            <a:endParaRPr lang="en-US"/>
          </a:p>
          <a:p>
            <a:r>
              <a:rPr lang="en-US"/>
              <a:t>Tank otomasyonuyla da müşterilerimiz  sabit pompaların tanklarındaki yakıt miktarlarını canlı olarak takip ederler. </a:t>
            </a:r>
          </a:p>
          <a:p>
            <a:endParaRPr lang="en-US"/>
          </a:p>
          <a:p>
            <a:r>
              <a:rPr lang="en-US"/>
              <a:t>Sanal tanklar, şantiyede olması gereken ve olan yakıtı gerçek zamanlı karşılaştırarak gösterirler.</a:t>
            </a:r>
          </a:p>
          <a:p>
            <a:r>
              <a:rPr lang="en-US"/>
              <a:t> </a:t>
            </a:r>
          </a:p>
          <a:p>
            <a:r>
              <a:rPr lang="en-US"/>
              <a:t>Olayentegre  kamera otomasyonları ise yakıt ile ilgili sistem tarafından oluşturulan tüm olay kayıtlarına ait görüntüleri görebilmek için tercih edilir. </a:t>
            </a:r>
          </a:p>
          <a:p>
            <a:endParaRPr lang="en-US"/>
          </a:p>
          <a:p>
            <a:r>
              <a:rPr lang="en-US"/>
              <a:t>Araç takip modülü entegrasyonuyla müşterilerimiz araçlarının yakıt alma anındaki kilometre ve saat bilgilerini yakıt satırında görebilirler. </a:t>
            </a:r>
          </a:p>
          <a:p>
            <a:endParaRPr lang="en-US"/>
          </a:p>
          <a:p>
            <a:r>
              <a:rPr lang="en-US"/>
              <a:t>ERP entegrasyonu, yakıt bilgilerini detaylarıyla birlikte muhasebe dahil şirket programlarına aktarmak için yaratılmıştır.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EreNet, şantiye otomasyon ürün gamımızın sadece bir parçasıdır. </a:t>
            </a:r>
          </a:p>
          <a:p>
            <a:r>
              <a:rPr lang="en-US"/>
              <a:t>Şantiyelerde işlemlerinizi kolaylaştırabilmek amacıyla daha birçok ürünümüz bulunur. </a:t>
            </a:r>
          </a:p>
          <a:p>
            <a:r>
              <a:rPr lang="en-US"/>
              <a:t>Bunlardan EreKorp, yol, altyapı inşaat ve maden işletmecileri gibi büyük araç parklarıyla çalışan müşterilerimiz tarafından tercih edilir. </a:t>
            </a:r>
          </a:p>
          <a:p>
            <a:r>
              <a:rPr lang="en-US"/>
              <a:t>EreLite, donanım kullanmaksızın yakıt ikmallerinin bulut ortamında takip edilmesi içindir. </a:t>
            </a:r>
          </a:p>
          <a:p>
            <a:r>
              <a:rPr lang="en-US"/>
              <a:t>Mivo, şantiyeler için yakıttan sonraki en stratejik ürünümüzdür. Kamyon ve iş makinelerinin birbirleri ile eşleşmeleri, sefer sayılarının takibi ve birçok özellik için kullanılır. </a:t>
            </a:r>
          </a:p>
          <a:p>
            <a:r>
              <a:rPr lang="en-US"/>
              <a:t>EreInventory ve EreVeyır şantiye envanterlerini ve depo hareketlerini kontrol etmek için tasarlanmıştır. </a:t>
            </a:r>
          </a:p>
          <a:p>
            <a:r>
              <a:rPr lang="en-US"/>
              <a:t>EreOil, şantiye yağ ikmallerini planlamak ve kaydetmek için müşterilerimiz tarafından kullanılır. </a:t>
            </a:r>
          </a:p>
          <a:p>
            <a:r>
              <a:rPr lang="en-US"/>
              <a:t>Ereservis ise şantiyeler tarafından karmaşık iarpi sistemlerine alternatif olarak servis planlamaları içindir. </a:t>
            </a:r>
          </a:p>
          <a:p>
            <a:r>
              <a:rPr lang="en-US"/>
              <a:t>EreTire sisteminin amacı ise şantiye lastik envanterinin optimum kullanımıdır. </a:t>
            </a:r>
          </a:p>
          <a:p>
            <a:r>
              <a:rPr lang="en-US"/>
              <a:t>Ürünlerimizin ayrıca videoları vardır.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Eresense Elektronik, 2009 senesinde İstanbul Üniversitesi teknoloji geliştirme bölgesinde faaliyetine başladı.</a:t>
            </a:r>
          </a:p>
          <a:p>
            <a:r>
              <a:rPr lang="en-US"/>
              <a:t>Tubitak Teydeb tarafından desteklenen ilk projemizi, Nuh Çimento fabrika ve şantiye alanında tanker otomasyonu olarak devreye aldık.</a:t>
            </a:r>
          </a:p>
          <a:p>
            <a:r>
              <a:rPr lang="en-US"/>
              <a:t>İkinci müşterimiz Borusan Gemlik liman işletmesi, ilk modellerimizde kullanılan kartlı sistem yerine araçlara monte edilen sabit RFID’ler kullanmamızı ve bunları okuyabilmek için veri girişi yapılan el aletleri geliştirmemizi istedi.</a:t>
            </a:r>
          </a:p>
          <a:p>
            <a:r>
              <a:rPr lang="en-US"/>
              <a:t>Projenin başarılı olması nedeniyle Nuh Çimento, bize pompalarına da aynı şekilde GSM tabanlı bir otomasyon ve ek olarak lastik, kamera ve sanal tanklar modüllerinin siparişini verdi.</a:t>
            </a:r>
          </a:p>
          <a:p>
            <a:r>
              <a:rPr lang="en-US"/>
              <a:t>Daha sonra takip eden yıllarda Tüprag altın madeni ve kalyon inşaat, modüllerimiz ve ürünlerimize yağ , bakım ve kilometre limit kontrollü yakıt otomasyonlarını eklememizi sağladılar.</a:t>
            </a:r>
          </a:p>
          <a:p>
            <a:r>
              <a:rPr lang="en-US"/>
              <a:t>Şu an global olarak yaklaşık 650 lokasyonda 800'e yakın otomasyon sistemimiz faal olarak çalışmaktadır.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9.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35.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5.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8.jpeg"/><Relationship Id="rId3" Type="http://schemas.openxmlformats.org/officeDocument/2006/relationships/image" Target="../media/image10.jpeg"/><Relationship Id="rId7" Type="http://schemas.openxmlformats.org/officeDocument/2006/relationships/image" Target="../media/image14.svg"/><Relationship Id="rId12"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3.svg"/><Relationship Id="rId1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jpeg"/><Relationship Id="rId7" Type="http://schemas.openxmlformats.org/officeDocument/2006/relationships/image" Target="../media/image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8.sv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jpeg"/><Relationship Id="rId7"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3.png"/><Relationship Id="rId5" Type="http://schemas.openxmlformats.org/officeDocument/2006/relationships/image" Target="../media/image28.sv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0.sv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notesSlide" Target="../notesSlides/notesSlide7.xml"/><Relationship Id="rId16"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svg"/><Relationship Id="rId9" Type="http://schemas.openxmlformats.org/officeDocument/2006/relationships/image" Target="../media/image38.png"/><Relationship Id="rId14"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8.png"/><Relationship Id="rId18" Type="http://schemas.openxmlformats.org/officeDocument/2006/relationships/image" Target="../media/image53.svg"/><Relationship Id="rId26" Type="http://schemas.openxmlformats.org/officeDocument/2006/relationships/image" Target="../media/image61.svg"/><Relationship Id="rId3" Type="http://schemas.openxmlformats.org/officeDocument/2006/relationships/image" Target="../media/image46.jpeg"/><Relationship Id="rId21" Type="http://schemas.openxmlformats.org/officeDocument/2006/relationships/image" Target="../media/image56.png"/><Relationship Id="rId7" Type="http://schemas.openxmlformats.org/officeDocument/2006/relationships/image" Target="../media/image14.sv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notesSlide" Target="../notesSlides/notesSlide8.xml"/><Relationship Id="rId16" Type="http://schemas.openxmlformats.org/officeDocument/2006/relationships/image" Target="../media/image51.sv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24" Type="http://schemas.openxmlformats.org/officeDocument/2006/relationships/image" Target="../media/image59.svg"/><Relationship Id="rId5" Type="http://schemas.openxmlformats.org/officeDocument/2006/relationships/image" Target="../media/image12.sv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svg"/><Relationship Id="rId10" Type="http://schemas.openxmlformats.org/officeDocument/2006/relationships/image" Target="../media/image15.png"/><Relationship Id="rId19" Type="http://schemas.openxmlformats.org/officeDocument/2006/relationships/image" Target="../media/image54.png"/><Relationship Id="rId4" Type="http://schemas.openxmlformats.org/officeDocument/2006/relationships/image" Target="../media/image11.png"/><Relationship Id="rId9" Type="http://schemas.openxmlformats.org/officeDocument/2006/relationships/image" Target="../media/image3.svg"/><Relationship Id="rId14" Type="http://schemas.openxmlformats.org/officeDocument/2006/relationships/image" Target="../media/image49.svg"/><Relationship Id="rId22" Type="http://schemas.openxmlformats.org/officeDocument/2006/relationships/image" Target="../media/image57.svg"/><Relationship Id="rId27"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2.png"/><Relationship Id="rId7" Type="http://schemas.openxmlformats.org/officeDocument/2006/relationships/image" Target="../media/image64.jpe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9.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8.png"/><Relationship Id="rId5" Type="http://schemas.openxmlformats.org/officeDocument/2006/relationships/image" Target="../media/image4.pn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3.svg"/><Relationship Id="rId9" Type="http://schemas.openxmlformats.org/officeDocument/2006/relationships/image" Target="../media/image66.png"/><Relationship Id="rId1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0876" r="-10876"/>
            </a:stretch>
          </a:blipFill>
        </p:spPr>
        <p:txBody>
          <a:bodyPr/>
          <a:lstStyle/>
          <a:p>
            <a:endParaRPr lang="tr-TR"/>
          </a:p>
        </p:txBody>
      </p:sp>
      <p:grpSp>
        <p:nvGrpSpPr>
          <p:cNvPr id="3" name="Group 3"/>
          <p:cNvGrpSpPr/>
          <p:nvPr/>
        </p:nvGrpSpPr>
        <p:grpSpPr>
          <a:xfrm>
            <a:off x="731520" y="1553669"/>
            <a:ext cx="8290560" cy="4207863"/>
            <a:chOff x="0" y="0"/>
            <a:chExt cx="11054080" cy="5610484"/>
          </a:xfrm>
        </p:grpSpPr>
        <p:sp>
          <p:nvSpPr>
            <p:cNvPr id="4" name="Freeform 4"/>
            <p:cNvSpPr/>
            <p:nvPr/>
          </p:nvSpPr>
          <p:spPr>
            <a:xfrm flipH="1">
              <a:off x="5427961" y="0"/>
              <a:ext cx="5626119" cy="5610484"/>
            </a:xfrm>
            <a:custGeom>
              <a:avLst/>
              <a:gdLst/>
              <a:ahLst/>
              <a:cxnLst/>
              <a:rect l="l" t="t" r="r" b="b"/>
              <a:pathLst>
                <a:path w="5626119" h="5610484">
                  <a:moveTo>
                    <a:pt x="5626119" y="0"/>
                  </a:moveTo>
                  <a:lnTo>
                    <a:pt x="0" y="0"/>
                  </a:lnTo>
                  <a:lnTo>
                    <a:pt x="0" y="5610484"/>
                  </a:lnTo>
                  <a:lnTo>
                    <a:pt x="5626119" y="5610484"/>
                  </a:lnTo>
                  <a:lnTo>
                    <a:pt x="562611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a:off x="0" y="0"/>
              <a:ext cx="5626119" cy="5610484"/>
            </a:xfrm>
            <a:custGeom>
              <a:avLst/>
              <a:gdLst/>
              <a:ahLst/>
              <a:cxnLst/>
              <a:rect l="l" t="t" r="r" b="b"/>
              <a:pathLst>
                <a:path w="5626119" h="5610484">
                  <a:moveTo>
                    <a:pt x="0" y="0"/>
                  </a:moveTo>
                  <a:lnTo>
                    <a:pt x="5626119" y="0"/>
                  </a:lnTo>
                  <a:lnTo>
                    <a:pt x="5626119" y="5610484"/>
                  </a:lnTo>
                  <a:lnTo>
                    <a:pt x="0" y="56104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grpSp>
        <p:nvGrpSpPr>
          <p:cNvPr id="6" name="Group 6"/>
          <p:cNvGrpSpPr/>
          <p:nvPr/>
        </p:nvGrpSpPr>
        <p:grpSpPr>
          <a:xfrm>
            <a:off x="2122631" y="2574798"/>
            <a:ext cx="1191529" cy="1082802"/>
            <a:chOff x="0" y="0"/>
            <a:chExt cx="1588705" cy="1443736"/>
          </a:xfrm>
        </p:grpSpPr>
        <p:sp>
          <p:nvSpPr>
            <p:cNvPr id="7" name="Freeform 7"/>
            <p:cNvSpPr/>
            <p:nvPr/>
          </p:nvSpPr>
          <p:spPr>
            <a:xfrm flipH="1">
              <a:off x="0" y="0"/>
              <a:ext cx="1588705" cy="1443736"/>
            </a:xfrm>
            <a:custGeom>
              <a:avLst/>
              <a:gdLst/>
              <a:ahLst/>
              <a:cxnLst/>
              <a:rect l="l" t="t" r="r" b="b"/>
              <a:pathLst>
                <a:path w="1588705" h="1443736">
                  <a:moveTo>
                    <a:pt x="1588705" y="0"/>
                  </a:moveTo>
                  <a:lnTo>
                    <a:pt x="0" y="0"/>
                  </a:lnTo>
                  <a:lnTo>
                    <a:pt x="0" y="1443736"/>
                  </a:lnTo>
                  <a:lnTo>
                    <a:pt x="1588705" y="1443736"/>
                  </a:lnTo>
                  <a:lnTo>
                    <a:pt x="158870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8" name="Freeform 8"/>
            <p:cNvSpPr/>
            <p:nvPr/>
          </p:nvSpPr>
          <p:spPr>
            <a:xfrm flipH="1">
              <a:off x="0" y="0"/>
              <a:ext cx="1588705" cy="1443736"/>
            </a:xfrm>
            <a:custGeom>
              <a:avLst/>
              <a:gdLst/>
              <a:ahLst/>
              <a:cxnLst/>
              <a:rect l="l" t="t" r="r" b="b"/>
              <a:pathLst>
                <a:path w="1588705" h="1443736">
                  <a:moveTo>
                    <a:pt x="1588705" y="0"/>
                  </a:moveTo>
                  <a:lnTo>
                    <a:pt x="0" y="0"/>
                  </a:lnTo>
                  <a:lnTo>
                    <a:pt x="0" y="1443736"/>
                  </a:lnTo>
                  <a:lnTo>
                    <a:pt x="1588705" y="1443736"/>
                  </a:lnTo>
                  <a:lnTo>
                    <a:pt x="158870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9" name="Freeform 9"/>
            <p:cNvSpPr/>
            <p:nvPr/>
          </p:nvSpPr>
          <p:spPr>
            <a:xfrm flipH="1">
              <a:off x="0" y="0"/>
              <a:ext cx="1588705" cy="1443736"/>
            </a:xfrm>
            <a:custGeom>
              <a:avLst/>
              <a:gdLst/>
              <a:ahLst/>
              <a:cxnLst/>
              <a:rect l="l" t="t" r="r" b="b"/>
              <a:pathLst>
                <a:path w="1588705" h="1443736">
                  <a:moveTo>
                    <a:pt x="1588705" y="0"/>
                  </a:moveTo>
                  <a:lnTo>
                    <a:pt x="0" y="0"/>
                  </a:lnTo>
                  <a:lnTo>
                    <a:pt x="0" y="1443736"/>
                  </a:lnTo>
                  <a:lnTo>
                    <a:pt x="1588705" y="1443736"/>
                  </a:lnTo>
                  <a:lnTo>
                    <a:pt x="158870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grpSp>
      <p:sp>
        <p:nvSpPr>
          <p:cNvPr id="10" name="Freeform 10"/>
          <p:cNvSpPr/>
          <p:nvPr/>
        </p:nvSpPr>
        <p:spPr>
          <a:xfrm>
            <a:off x="3609833" y="2993534"/>
            <a:ext cx="2533934" cy="389380"/>
          </a:xfrm>
          <a:custGeom>
            <a:avLst/>
            <a:gdLst/>
            <a:ahLst/>
            <a:cxnLst/>
            <a:rect l="l" t="t" r="r" b="b"/>
            <a:pathLst>
              <a:path w="1519858" h="263927">
                <a:moveTo>
                  <a:pt x="0" y="0"/>
                </a:moveTo>
                <a:lnTo>
                  <a:pt x="1519857" y="0"/>
                </a:lnTo>
                <a:lnTo>
                  <a:pt x="1519857" y="263927"/>
                </a:lnTo>
                <a:lnTo>
                  <a:pt x="0" y="263927"/>
                </a:lnTo>
                <a:lnTo>
                  <a:pt x="0" y="0"/>
                </a:lnTo>
                <a:close/>
              </a:path>
            </a:pathLst>
          </a:custGeom>
          <a:blipFill>
            <a:blip r:embed="rId8"/>
            <a:stretch>
              <a:fillRect/>
            </a:stretch>
          </a:blipFill>
        </p:spPr>
        <p:txBody>
          <a:bodyPr/>
          <a:lstStyle/>
          <a:p>
            <a:endParaRPr lang="tr-TR"/>
          </a:p>
        </p:txBody>
      </p:sp>
      <p:sp>
        <p:nvSpPr>
          <p:cNvPr id="11" name="TextBox 11"/>
          <p:cNvSpPr txBox="1"/>
          <p:nvPr/>
        </p:nvSpPr>
        <p:spPr>
          <a:xfrm>
            <a:off x="1050470" y="3662470"/>
            <a:ext cx="7652661" cy="1624816"/>
          </a:xfrm>
          <a:prstGeom prst="rect">
            <a:avLst/>
          </a:prstGeom>
        </p:spPr>
        <p:txBody>
          <a:bodyPr lIns="0" tIns="0" rIns="0" bIns="0" rtlCol="0" anchor="t">
            <a:spAutoFit/>
          </a:bodyPr>
          <a:lstStyle/>
          <a:p>
            <a:pPr algn="ctr">
              <a:lnSpc>
                <a:spcPts val="13343"/>
              </a:lnSpc>
              <a:spcBef>
                <a:spcPct val="0"/>
              </a:spcBef>
            </a:pPr>
            <a:r>
              <a:rPr lang="en-US" sz="9530" b="1">
                <a:solidFill>
                  <a:srgbClr val="FFFFFF"/>
                </a:solidFill>
                <a:latin typeface="Montserrat Semi-Bold"/>
                <a:ea typeface="Montserrat Semi-Bold"/>
                <a:cs typeface="Montserrat Semi-Bold"/>
                <a:sym typeface="Montserrat Semi-Bold"/>
              </a:rPr>
              <a:t>EreNet</a:t>
            </a:r>
          </a:p>
        </p:txBody>
      </p:sp>
      <p:grpSp>
        <p:nvGrpSpPr>
          <p:cNvPr id="12" name="Group 12"/>
          <p:cNvGrpSpPr/>
          <p:nvPr/>
        </p:nvGrpSpPr>
        <p:grpSpPr>
          <a:xfrm>
            <a:off x="6439183" y="2574798"/>
            <a:ext cx="1191529" cy="1082802"/>
            <a:chOff x="0" y="0"/>
            <a:chExt cx="1588705" cy="1443736"/>
          </a:xfrm>
        </p:grpSpPr>
        <p:sp>
          <p:nvSpPr>
            <p:cNvPr id="13" name="Freeform 13"/>
            <p:cNvSpPr/>
            <p:nvPr/>
          </p:nvSpPr>
          <p:spPr>
            <a:xfrm flipH="1">
              <a:off x="0" y="0"/>
              <a:ext cx="1588705" cy="1443736"/>
            </a:xfrm>
            <a:custGeom>
              <a:avLst/>
              <a:gdLst/>
              <a:ahLst/>
              <a:cxnLst/>
              <a:rect l="l" t="t" r="r" b="b"/>
              <a:pathLst>
                <a:path w="1588705" h="1443736">
                  <a:moveTo>
                    <a:pt x="1588705" y="0"/>
                  </a:moveTo>
                  <a:lnTo>
                    <a:pt x="0" y="0"/>
                  </a:lnTo>
                  <a:lnTo>
                    <a:pt x="0" y="1443736"/>
                  </a:lnTo>
                  <a:lnTo>
                    <a:pt x="1588705" y="1443736"/>
                  </a:lnTo>
                  <a:lnTo>
                    <a:pt x="158870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4" name="Freeform 14"/>
            <p:cNvSpPr/>
            <p:nvPr/>
          </p:nvSpPr>
          <p:spPr>
            <a:xfrm flipH="1">
              <a:off x="0" y="0"/>
              <a:ext cx="1588705" cy="1443736"/>
            </a:xfrm>
            <a:custGeom>
              <a:avLst/>
              <a:gdLst/>
              <a:ahLst/>
              <a:cxnLst/>
              <a:rect l="l" t="t" r="r" b="b"/>
              <a:pathLst>
                <a:path w="1588705" h="1443736">
                  <a:moveTo>
                    <a:pt x="1588705" y="0"/>
                  </a:moveTo>
                  <a:lnTo>
                    <a:pt x="0" y="0"/>
                  </a:lnTo>
                  <a:lnTo>
                    <a:pt x="0" y="1443736"/>
                  </a:lnTo>
                  <a:lnTo>
                    <a:pt x="1588705" y="1443736"/>
                  </a:lnTo>
                  <a:lnTo>
                    <a:pt x="158870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5" name="Freeform 15"/>
            <p:cNvSpPr/>
            <p:nvPr/>
          </p:nvSpPr>
          <p:spPr>
            <a:xfrm flipH="1">
              <a:off x="0" y="0"/>
              <a:ext cx="1588705" cy="1443736"/>
            </a:xfrm>
            <a:custGeom>
              <a:avLst/>
              <a:gdLst/>
              <a:ahLst/>
              <a:cxnLst/>
              <a:rect l="l" t="t" r="r" b="b"/>
              <a:pathLst>
                <a:path w="1588705" h="1443736">
                  <a:moveTo>
                    <a:pt x="1588705" y="0"/>
                  </a:moveTo>
                  <a:lnTo>
                    <a:pt x="0" y="0"/>
                  </a:lnTo>
                  <a:lnTo>
                    <a:pt x="0" y="1443736"/>
                  </a:lnTo>
                  <a:lnTo>
                    <a:pt x="1588705" y="1443736"/>
                  </a:lnTo>
                  <a:lnTo>
                    <a:pt x="158870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grpSp>
      <p:sp>
        <p:nvSpPr>
          <p:cNvPr id="16" name="TextBox 16"/>
          <p:cNvSpPr txBox="1"/>
          <p:nvPr/>
        </p:nvSpPr>
        <p:spPr>
          <a:xfrm>
            <a:off x="997722" y="5337832"/>
            <a:ext cx="7652661" cy="226962"/>
          </a:xfrm>
          <a:prstGeom prst="rect">
            <a:avLst/>
          </a:prstGeom>
        </p:spPr>
        <p:txBody>
          <a:bodyPr lIns="0" tIns="0" rIns="0" bIns="0" rtlCol="0" anchor="t">
            <a:spAutoFit/>
          </a:bodyPr>
          <a:lstStyle/>
          <a:p>
            <a:pPr algn="ctr">
              <a:lnSpc>
                <a:spcPts val="1874"/>
              </a:lnSpc>
              <a:spcBef>
                <a:spcPct val="0"/>
              </a:spcBef>
            </a:pPr>
            <a:r>
              <a:rPr lang="en-US" sz="1338" spc="156">
                <a:solidFill>
                  <a:srgbClr val="F9A727"/>
                </a:solidFill>
                <a:latin typeface="Lato"/>
                <a:ea typeface="Lato"/>
                <a:cs typeface="Lato"/>
                <a:sym typeface="Lato"/>
              </a:rPr>
              <a:t>ERESENSE AKARYAKIT OTOMASYONU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982754" y="0"/>
            <a:ext cx="155937" cy="7315200"/>
          </a:xfrm>
          <a:prstGeom prst="rect">
            <a:avLst/>
          </a:prstGeom>
          <a:solidFill>
            <a:srgbClr val="F9A727"/>
          </a:solidFill>
        </p:spPr>
        <p:txBody>
          <a:bodyPr/>
          <a:lstStyle/>
          <a:p>
            <a:endParaRPr lang="tr-TR"/>
          </a:p>
        </p:txBody>
      </p:sp>
      <p:sp>
        <p:nvSpPr>
          <p:cNvPr id="3" name="Freeform 3"/>
          <p:cNvSpPr/>
          <p:nvPr/>
        </p:nvSpPr>
        <p:spPr>
          <a:xfrm>
            <a:off x="6091912" y="0"/>
            <a:ext cx="3661688" cy="7315200"/>
          </a:xfrm>
          <a:custGeom>
            <a:avLst/>
            <a:gdLst/>
            <a:ahLst/>
            <a:cxnLst/>
            <a:rect l="l" t="t" r="r" b="b"/>
            <a:pathLst>
              <a:path w="3661688" h="7315200">
                <a:moveTo>
                  <a:pt x="0" y="0"/>
                </a:moveTo>
                <a:lnTo>
                  <a:pt x="3661688" y="0"/>
                </a:lnTo>
                <a:lnTo>
                  <a:pt x="3661688" y="7315200"/>
                </a:lnTo>
                <a:lnTo>
                  <a:pt x="0" y="7315200"/>
                </a:lnTo>
                <a:lnTo>
                  <a:pt x="0" y="0"/>
                </a:lnTo>
                <a:close/>
              </a:path>
            </a:pathLst>
          </a:custGeom>
          <a:blipFill>
            <a:blip r:embed="rId3"/>
            <a:stretch>
              <a:fillRect l="-146842" r="-107599"/>
            </a:stretch>
          </a:blipFill>
        </p:spPr>
        <p:txBody>
          <a:bodyPr/>
          <a:lstStyle/>
          <a:p>
            <a:endParaRPr lang="tr-TR"/>
          </a:p>
        </p:txBody>
      </p:sp>
      <p:sp>
        <p:nvSpPr>
          <p:cNvPr id="4" name="Freeform 4"/>
          <p:cNvSpPr/>
          <p:nvPr/>
        </p:nvSpPr>
        <p:spPr>
          <a:xfrm>
            <a:off x="303770" y="938007"/>
            <a:ext cx="5401701" cy="6271931"/>
          </a:xfrm>
          <a:custGeom>
            <a:avLst/>
            <a:gdLst/>
            <a:ahLst/>
            <a:cxnLst/>
            <a:rect l="l" t="t" r="r" b="b"/>
            <a:pathLst>
              <a:path w="5401701" h="6271931">
                <a:moveTo>
                  <a:pt x="0" y="0"/>
                </a:moveTo>
                <a:lnTo>
                  <a:pt x="5401701" y="0"/>
                </a:lnTo>
                <a:lnTo>
                  <a:pt x="5401701" y="6271931"/>
                </a:lnTo>
                <a:lnTo>
                  <a:pt x="0" y="6271931"/>
                </a:lnTo>
                <a:lnTo>
                  <a:pt x="0" y="0"/>
                </a:lnTo>
                <a:close/>
              </a:path>
            </a:pathLst>
          </a:custGeom>
          <a:blipFill>
            <a:blip r:embed="rId4"/>
            <a:stretch>
              <a:fillRect/>
            </a:stretch>
          </a:blipFill>
        </p:spPr>
        <p:txBody>
          <a:bodyPr/>
          <a:lstStyle/>
          <a:p>
            <a:endParaRPr lang="tr-TR"/>
          </a:p>
        </p:txBody>
      </p:sp>
      <p:sp>
        <p:nvSpPr>
          <p:cNvPr id="5" name="Freeform 5"/>
          <p:cNvSpPr/>
          <p:nvPr/>
        </p:nvSpPr>
        <p:spPr>
          <a:xfrm rot="-5400000">
            <a:off x="5566189" y="5381015"/>
            <a:ext cx="942289" cy="1097280"/>
          </a:xfrm>
          <a:custGeom>
            <a:avLst/>
            <a:gdLst/>
            <a:ahLst/>
            <a:cxnLst/>
            <a:rect l="l" t="t" r="r" b="b"/>
            <a:pathLst>
              <a:path w="942289" h="1097280">
                <a:moveTo>
                  <a:pt x="0" y="0"/>
                </a:moveTo>
                <a:lnTo>
                  <a:pt x="942289" y="0"/>
                </a:lnTo>
                <a:lnTo>
                  <a:pt x="942289"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AutoShape 6"/>
          <p:cNvSpPr/>
          <p:nvPr/>
        </p:nvSpPr>
        <p:spPr>
          <a:xfrm>
            <a:off x="303770" y="424878"/>
            <a:ext cx="5401701" cy="0"/>
          </a:xfrm>
          <a:prstGeom prst="line">
            <a:avLst/>
          </a:prstGeom>
          <a:ln w="666750" cap="rnd">
            <a:solidFill>
              <a:srgbClr val="F9A727"/>
            </a:solidFill>
            <a:prstDash val="solid"/>
            <a:headEnd type="none" w="sm" len="sm"/>
            <a:tailEnd type="none" w="sm" len="sm"/>
          </a:ln>
        </p:spPr>
        <p:txBody>
          <a:bodyPr/>
          <a:lstStyle/>
          <a:p>
            <a:endParaRPr lang="tr-TR"/>
          </a:p>
        </p:txBody>
      </p:sp>
      <p:sp>
        <p:nvSpPr>
          <p:cNvPr id="7" name="TextBox 7"/>
          <p:cNvSpPr txBox="1"/>
          <p:nvPr/>
        </p:nvSpPr>
        <p:spPr>
          <a:xfrm>
            <a:off x="595591" y="168289"/>
            <a:ext cx="4893102" cy="456028"/>
          </a:xfrm>
          <a:prstGeom prst="rect">
            <a:avLst/>
          </a:prstGeom>
        </p:spPr>
        <p:txBody>
          <a:bodyPr lIns="0" tIns="0" rIns="0" bIns="0" rtlCol="0" anchor="t">
            <a:spAutoFit/>
          </a:bodyPr>
          <a:lstStyle/>
          <a:p>
            <a:pPr algn="ctr">
              <a:lnSpc>
                <a:spcPts val="3739"/>
              </a:lnSpc>
              <a:spcBef>
                <a:spcPct val="0"/>
              </a:spcBef>
            </a:pPr>
            <a:r>
              <a:rPr lang="en-US" sz="2671" b="1">
                <a:solidFill>
                  <a:srgbClr val="000000"/>
                </a:solidFill>
                <a:latin typeface="Montserrat Semi-Bold"/>
                <a:ea typeface="Montserrat Semi-Bold"/>
                <a:cs typeface="Montserrat Semi-Bold"/>
                <a:sym typeface="Montserrat Semi-Bold"/>
              </a:rPr>
              <a:t>Referanslarımızdan Bazıları</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346" r="-16346"/>
            </a:stretch>
          </a:blipFill>
        </p:spPr>
        <p:txBody>
          <a:bodyPr/>
          <a:lstStyle/>
          <a:p>
            <a:endParaRPr lang="tr-TR"/>
          </a:p>
        </p:txBody>
      </p:sp>
      <p:sp>
        <p:nvSpPr>
          <p:cNvPr id="3" name="AutoShape 3"/>
          <p:cNvSpPr/>
          <p:nvPr/>
        </p:nvSpPr>
        <p:spPr>
          <a:xfrm>
            <a:off x="0" y="545736"/>
            <a:ext cx="9753600" cy="6525140"/>
          </a:xfrm>
          <a:prstGeom prst="rect">
            <a:avLst/>
          </a:prstGeom>
          <a:solidFill>
            <a:srgbClr val="00385C">
              <a:alpha val="80000"/>
            </a:srgbClr>
          </a:solidFill>
        </p:spPr>
        <p:txBody>
          <a:bodyPr/>
          <a:lstStyle/>
          <a:p>
            <a:endParaRPr lang="tr-TR"/>
          </a:p>
        </p:txBody>
      </p:sp>
      <p:sp>
        <p:nvSpPr>
          <p:cNvPr id="4" name="AutoShape 4"/>
          <p:cNvSpPr/>
          <p:nvPr/>
        </p:nvSpPr>
        <p:spPr>
          <a:xfrm>
            <a:off x="3258841" y="1591939"/>
            <a:ext cx="3196111" cy="0"/>
          </a:xfrm>
          <a:prstGeom prst="line">
            <a:avLst/>
          </a:prstGeom>
          <a:ln w="457200" cap="rnd">
            <a:solidFill>
              <a:srgbClr val="F9A727"/>
            </a:solidFill>
            <a:prstDash val="solid"/>
            <a:headEnd type="none" w="sm" len="sm"/>
            <a:tailEnd type="none" w="sm" len="sm"/>
          </a:ln>
        </p:spPr>
        <p:txBody>
          <a:bodyPr/>
          <a:lstStyle/>
          <a:p>
            <a:endParaRPr lang="tr-TR"/>
          </a:p>
        </p:txBody>
      </p:sp>
      <p:sp>
        <p:nvSpPr>
          <p:cNvPr id="5" name="Freeform 5"/>
          <p:cNvSpPr/>
          <p:nvPr/>
        </p:nvSpPr>
        <p:spPr>
          <a:xfrm>
            <a:off x="118343" y="0"/>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TextBox 6"/>
          <p:cNvSpPr txBox="1"/>
          <p:nvPr/>
        </p:nvSpPr>
        <p:spPr>
          <a:xfrm>
            <a:off x="3401849" y="1436635"/>
            <a:ext cx="2910095" cy="282033"/>
          </a:xfrm>
          <a:prstGeom prst="rect">
            <a:avLst/>
          </a:prstGeom>
        </p:spPr>
        <p:txBody>
          <a:bodyPr lIns="0" tIns="0" rIns="0" bIns="0" rtlCol="0" anchor="t">
            <a:spAutoFit/>
          </a:bodyPr>
          <a:lstStyle/>
          <a:p>
            <a:pPr algn="ctr">
              <a:lnSpc>
                <a:spcPts val="2329"/>
              </a:lnSpc>
              <a:spcBef>
                <a:spcPct val="0"/>
              </a:spcBef>
            </a:pPr>
            <a:r>
              <a:rPr lang="en-US" sz="1663" b="1">
                <a:solidFill>
                  <a:srgbClr val="000000"/>
                </a:solidFill>
                <a:latin typeface="Montserrat Semi-Bold"/>
                <a:ea typeface="Montserrat Semi-Bold"/>
                <a:cs typeface="Montserrat Semi-Bold"/>
                <a:sym typeface="Montserrat Semi-Bold"/>
              </a:rPr>
              <a:t>Projelerimizden Bazıları</a:t>
            </a:r>
          </a:p>
        </p:txBody>
      </p:sp>
      <p:sp>
        <p:nvSpPr>
          <p:cNvPr id="7" name="TextBox 7"/>
          <p:cNvSpPr txBox="1"/>
          <p:nvPr/>
        </p:nvSpPr>
        <p:spPr>
          <a:xfrm>
            <a:off x="5064517" y="2377837"/>
            <a:ext cx="4689083" cy="3833457"/>
          </a:xfrm>
          <a:prstGeom prst="rect">
            <a:avLst/>
          </a:prstGeom>
        </p:spPr>
        <p:txBody>
          <a:bodyPr lIns="0" tIns="0" rIns="0" bIns="0" rtlCol="0" anchor="t">
            <a:spAutoFit/>
          </a:bodyPr>
          <a:lstStyle/>
          <a:p>
            <a:pPr marL="287342" lvl="1" indent="-143671" algn="l">
              <a:lnSpc>
                <a:spcPts val="1863"/>
              </a:lnSpc>
              <a:buFont typeface="Arial"/>
              <a:buChar char="•"/>
            </a:pPr>
            <a:r>
              <a:rPr lang="en-US" sz="1330" spc="155">
                <a:solidFill>
                  <a:srgbClr val="FFFFFF"/>
                </a:solidFill>
                <a:latin typeface="Lato"/>
                <a:ea typeface="Lato"/>
                <a:cs typeface="Lato"/>
                <a:sym typeface="Lato"/>
              </a:rPr>
              <a:t>Kalyon Kuzey Marmara Otabanı (2017 - )</a:t>
            </a:r>
          </a:p>
          <a:p>
            <a:pPr marL="287342" lvl="1" indent="-143671" algn="l">
              <a:lnSpc>
                <a:spcPts val="1863"/>
              </a:lnSpc>
              <a:buFont typeface="Arial"/>
              <a:buChar char="•"/>
            </a:pPr>
            <a:r>
              <a:rPr lang="en-US" sz="1330" spc="155">
                <a:solidFill>
                  <a:srgbClr val="FFFFFF"/>
                </a:solidFill>
                <a:latin typeface="Lato"/>
                <a:ea typeface="Lato"/>
                <a:cs typeface="Lato"/>
                <a:sym typeface="Lato"/>
              </a:rPr>
              <a:t>Aka (Cengiz, Makyol …, ) Sabiha G. (2017 - )</a:t>
            </a:r>
          </a:p>
          <a:p>
            <a:pPr marL="287342" lvl="1" indent="-143671" algn="l">
              <a:lnSpc>
                <a:spcPts val="1863"/>
              </a:lnSpc>
              <a:buFont typeface="Arial"/>
              <a:buChar char="•"/>
            </a:pPr>
            <a:r>
              <a:rPr lang="en-US" sz="1330" spc="155">
                <a:solidFill>
                  <a:srgbClr val="FFFFFF"/>
                </a:solidFill>
                <a:latin typeface="Lato"/>
                <a:ea typeface="Lato"/>
                <a:cs typeface="Lato"/>
                <a:sym typeface="Lato"/>
              </a:rPr>
              <a:t>Kalyon - Kolin – Cengiz GYH Metro (2017 -) </a:t>
            </a:r>
          </a:p>
          <a:p>
            <a:pPr marL="287342" lvl="1" indent="-143671" algn="l">
              <a:lnSpc>
                <a:spcPts val="1863"/>
              </a:lnSpc>
              <a:buFont typeface="Arial"/>
              <a:buChar char="•"/>
            </a:pPr>
            <a:r>
              <a:rPr lang="en-US" sz="1330" spc="155">
                <a:solidFill>
                  <a:srgbClr val="FFFFFF"/>
                </a:solidFill>
                <a:latin typeface="Lato"/>
                <a:ea typeface="Lato"/>
                <a:cs typeface="Lato"/>
                <a:sym typeface="Lato"/>
              </a:rPr>
              <a:t>Kalyon - Kolin 3. Havalimanı (2017 -2019) </a:t>
            </a:r>
          </a:p>
          <a:p>
            <a:pPr marL="287342" lvl="1" indent="-143671" algn="l">
              <a:lnSpc>
                <a:spcPts val="1863"/>
              </a:lnSpc>
              <a:buFont typeface="Arial"/>
              <a:buChar char="•"/>
            </a:pPr>
            <a:r>
              <a:rPr lang="en-US" sz="1330" spc="155">
                <a:solidFill>
                  <a:srgbClr val="FFFFFF"/>
                </a:solidFill>
                <a:latin typeface="Lato"/>
                <a:ea typeface="Lato"/>
                <a:cs typeface="Lato"/>
                <a:sym typeface="Lato"/>
              </a:rPr>
              <a:t>Kebir Beton (2018 - ) </a:t>
            </a:r>
          </a:p>
          <a:p>
            <a:pPr marL="287342" lvl="1" indent="-143671" algn="l">
              <a:lnSpc>
                <a:spcPts val="1863"/>
              </a:lnSpc>
              <a:buFont typeface="Arial"/>
              <a:buChar char="•"/>
            </a:pPr>
            <a:r>
              <a:rPr lang="en-US" sz="1330" spc="155">
                <a:solidFill>
                  <a:srgbClr val="FFFFFF"/>
                </a:solidFill>
                <a:latin typeface="Lato"/>
                <a:ea typeface="Lato"/>
                <a:cs typeface="Lato"/>
                <a:sym typeface="Lato"/>
              </a:rPr>
              <a:t>Aşkale Çimento (2018 - ) </a:t>
            </a:r>
          </a:p>
          <a:p>
            <a:pPr marL="287342" lvl="1" indent="-143671" algn="l">
              <a:lnSpc>
                <a:spcPts val="1863"/>
              </a:lnSpc>
              <a:buFont typeface="Arial"/>
              <a:buChar char="•"/>
            </a:pPr>
            <a:r>
              <a:rPr lang="en-US" sz="1330" spc="155">
                <a:solidFill>
                  <a:srgbClr val="FFFFFF"/>
                </a:solidFill>
                <a:latin typeface="Lato"/>
                <a:ea typeface="Lato"/>
                <a:cs typeface="Lato"/>
                <a:sym typeface="Lato"/>
              </a:rPr>
              <a:t>Rida inşaat Bursa Şant. (2018 - ) </a:t>
            </a:r>
          </a:p>
          <a:p>
            <a:pPr marL="287342" lvl="1" indent="-143671" algn="l">
              <a:lnSpc>
                <a:spcPts val="1863"/>
              </a:lnSpc>
              <a:buFont typeface="Arial"/>
              <a:buChar char="•"/>
            </a:pPr>
            <a:r>
              <a:rPr lang="en-US" sz="1330" spc="155">
                <a:solidFill>
                  <a:srgbClr val="FFFFFF"/>
                </a:solidFill>
                <a:latin typeface="Lato"/>
                <a:ea typeface="Lato"/>
                <a:cs typeface="Lato"/>
                <a:sym typeface="Lato"/>
              </a:rPr>
              <a:t>Kolin-Kalyon-Cengiz HYH Metro (2019 - ) </a:t>
            </a:r>
          </a:p>
          <a:p>
            <a:pPr marL="287342" lvl="1" indent="-143671" algn="l">
              <a:lnSpc>
                <a:spcPts val="1863"/>
              </a:lnSpc>
              <a:buFont typeface="Arial"/>
              <a:buChar char="•"/>
            </a:pPr>
            <a:r>
              <a:rPr lang="en-US" sz="1330" spc="155">
                <a:solidFill>
                  <a:srgbClr val="FFFFFF"/>
                </a:solidFill>
                <a:latin typeface="Lato"/>
                <a:ea typeface="Lato"/>
                <a:cs typeface="Lato"/>
                <a:sym typeface="Lato"/>
              </a:rPr>
              <a:t>Avrupa Otoyolu (2019 - ) </a:t>
            </a:r>
          </a:p>
          <a:p>
            <a:pPr marL="287342" lvl="1" indent="-143671" algn="l">
              <a:lnSpc>
                <a:spcPts val="1863"/>
              </a:lnSpc>
              <a:buFont typeface="Arial"/>
              <a:buChar char="•"/>
            </a:pPr>
            <a:r>
              <a:rPr lang="en-US" sz="1330" spc="155">
                <a:solidFill>
                  <a:srgbClr val="FFFFFF"/>
                </a:solidFill>
                <a:latin typeface="Lato"/>
                <a:ea typeface="Lato"/>
                <a:cs typeface="Lato"/>
                <a:sym typeface="Lato"/>
              </a:rPr>
              <a:t>Tekfen Adana Şantiyesi (2021 - ) </a:t>
            </a:r>
          </a:p>
          <a:p>
            <a:pPr marL="287342" lvl="1" indent="-143671" algn="l">
              <a:lnSpc>
                <a:spcPts val="1863"/>
              </a:lnSpc>
              <a:buFont typeface="Arial"/>
              <a:buChar char="•"/>
            </a:pPr>
            <a:r>
              <a:rPr lang="en-US" sz="1330" spc="155">
                <a:solidFill>
                  <a:srgbClr val="FFFFFF"/>
                </a:solidFill>
                <a:latin typeface="Lato"/>
                <a:ea typeface="Lato"/>
                <a:cs typeface="Lato"/>
                <a:sym typeface="Lato"/>
              </a:rPr>
              <a:t>Gülsan Uganda Yol Şantiyesi (2021 -) </a:t>
            </a:r>
          </a:p>
          <a:p>
            <a:pPr marL="287342" lvl="1" indent="-143671" algn="l">
              <a:lnSpc>
                <a:spcPts val="1863"/>
              </a:lnSpc>
              <a:buFont typeface="Arial"/>
              <a:buChar char="•"/>
            </a:pPr>
            <a:r>
              <a:rPr lang="en-US" sz="1330" spc="155">
                <a:solidFill>
                  <a:srgbClr val="FFFFFF"/>
                </a:solidFill>
                <a:latin typeface="Lato"/>
                <a:ea typeface="Lato"/>
                <a:cs typeface="Lato"/>
                <a:sym typeface="Lato"/>
              </a:rPr>
              <a:t>Kalyon Azerbaycan Şantiyesi (2022 -) </a:t>
            </a:r>
          </a:p>
          <a:p>
            <a:pPr marL="287342" lvl="1" indent="-143671" algn="l">
              <a:lnSpc>
                <a:spcPts val="1863"/>
              </a:lnSpc>
              <a:buFont typeface="Arial"/>
              <a:buChar char="•"/>
            </a:pPr>
            <a:r>
              <a:rPr lang="en-US" sz="1330" spc="155">
                <a:solidFill>
                  <a:srgbClr val="FFFFFF"/>
                </a:solidFill>
                <a:latin typeface="Lato"/>
                <a:ea typeface="Lato"/>
                <a:cs typeface="Lato"/>
                <a:sym typeface="Lato"/>
              </a:rPr>
              <a:t>İçtaş Tüm Şirket Şantiyeleri (2022 -)</a:t>
            </a:r>
          </a:p>
          <a:p>
            <a:pPr marL="287342" lvl="1" indent="-143671" algn="l">
              <a:lnSpc>
                <a:spcPts val="1863"/>
              </a:lnSpc>
              <a:buFont typeface="Arial"/>
              <a:buChar char="•"/>
            </a:pPr>
            <a:r>
              <a:rPr lang="en-US" sz="1330" spc="155">
                <a:solidFill>
                  <a:srgbClr val="FFFFFF"/>
                </a:solidFill>
                <a:latin typeface="Lato"/>
                <a:ea typeface="Lato"/>
                <a:cs typeface="Lato"/>
                <a:sym typeface="Lato"/>
              </a:rPr>
              <a:t>Özka İnşaat Tüm Şirket Şantiyeleri (2023- )</a:t>
            </a:r>
          </a:p>
          <a:p>
            <a:pPr marL="287342" lvl="1" indent="-143671" algn="l">
              <a:lnSpc>
                <a:spcPts val="1863"/>
              </a:lnSpc>
              <a:buFont typeface="Arial"/>
              <a:buChar char="•"/>
            </a:pPr>
            <a:r>
              <a:rPr lang="en-US" sz="1330" spc="155">
                <a:solidFill>
                  <a:srgbClr val="FFFFFF"/>
                </a:solidFill>
                <a:latin typeface="Lato"/>
                <a:ea typeface="Lato"/>
                <a:cs typeface="Lato"/>
                <a:sym typeface="Lato"/>
              </a:rPr>
              <a:t>Rönesans İnşaat Holding ve Ortaklık İnşaat Şantiyeleri  (2024 - ) </a:t>
            </a:r>
          </a:p>
          <a:p>
            <a:pPr algn="l">
              <a:lnSpc>
                <a:spcPts val="1863"/>
              </a:lnSpc>
            </a:pPr>
            <a:endParaRPr lang="en-US" sz="1330" spc="155">
              <a:solidFill>
                <a:srgbClr val="FFFFFF"/>
              </a:solidFill>
              <a:latin typeface="Lato"/>
              <a:ea typeface="Lato"/>
              <a:cs typeface="Lato"/>
              <a:sym typeface="Lato"/>
            </a:endParaRPr>
          </a:p>
        </p:txBody>
      </p:sp>
      <p:sp>
        <p:nvSpPr>
          <p:cNvPr id="8" name="TextBox 8"/>
          <p:cNvSpPr txBox="1"/>
          <p:nvPr/>
        </p:nvSpPr>
        <p:spPr>
          <a:xfrm>
            <a:off x="0" y="2377837"/>
            <a:ext cx="5245683" cy="4285025"/>
          </a:xfrm>
          <a:prstGeom prst="rect">
            <a:avLst/>
          </a:prstGeom>
        </p:spPr>
        <p:txBody>
          <a:bodyPr lIns="0" tIns="0" rIns="0" bIns="0" rtlCol="0" anchor="t">
            <a:spAutoFit/>
          </a:bodyPr>
          <a:lstStyle/>
          <a:p>
            <a:pPr marL="285456" lvl="1" indent="-142728" algn="l">
              <a:lnSpc>
                <a:spcPts val="1851"/>
              </a:lnSpc>
              <a:buFont typeface="Arial"/>
              <a:buChar char="•"/>
            </a:pPr>
            <a:r>
              <a:rPr lang="en-US" sz="1322" spc="154">
                <a:solidFill>
                  <a:srgbClr val="FFFFFF"/>
                </a:solidFill>
                <a:latin typeface="Lato"/>
                <a:ea typeface="Lato"/>
                <a:cs typeface="Lato"/>
                <a:sym typeface="Lato"/>
              </a:rPr>
              <a:t>Nuh Çimento Hereke Kompleksi (2011 - )</a:t>
            </a:r>
          </a:p>
          <a:p>
            <a:pPr marL="285456" lvl="1" indent="-142728" algn="l">
              <a:lnSpc>
                <a:spcPts val="1851"/>
              </a:lnSpc>
              <a:buFont typeface="Arial"/>
              <a:buChar char="•"/>
            </a:pPr>
            <a:r>
              <a:rPr lang="en-US" sz="1322" spc="154">
                <a:solidFill>
                  <a:srgbClr val="FFFFFF"/>
                </a:solidFill>
                <a:latin typeface="Lato"/>
                <a:ea typeface="Lato"/>
                <a:cs typeface="Lato"/>
                <a:sym typeface="Lato"/>
              </a:rPr>
              <a:t>Borusan Gemlik Limanı ( 2012- )</a:t>
            </a:r>
          </a:p>
          <a:p>
            <a:pPr marL="285456" lvl="1" indent="-142728" algn="l">
              <a:lnSpc>
                <a:spcPts val="1851"/>
              </a:lnSpc>
              <a:buFont typeface="Arial"/>
              <a:buChar char="•"/>
            </a:pPr>
            <a:r>
              <a:rPr lang="en-US" sz="1322" spc="154">
                <a:solidFill>
                  <a:srgbClr val="FFFFFF"/>
                </a:solidFill>
                <a:latin typeface="Lato"/>
                <a:ea typeface="Lato"/>
                <a:cs typeface="Lato"/>
                <a:sym typeface="Lato"/>
              </a:rPr>
              <a:t>Tüprag Uşak Altın Madeni ( 2013 - ) </a:t>
            </a:r>
          </a:p>
          <a:p>
            <a:pPr marL="285456" lvl="1" indent="-142728" algn="l">
              <a:lnSpc>
                <a:spcPts val="1851"/>
              </a:lnSpc>
              <a:buFont typeface="Arial"/>
              <a:buChar char="•"/>
            </a:pPr>
            <a:r>
              <a:rPr lang="en-US" sz="1322" spc="154">
                <a:solidFill>
                  <a:srgbClr val="FFFFFF"/>
                </a:solidFill>
                <a:latin typeface="Lato"/>
                <a:ea typeface="Lato"/>
                <a:cs typeface="Lato"/>
                <a:sym typeface="Lato"/>
              </a:rPr>
              <a:t>Stfa Derince Liman İnşaatı ( 2014 -2016)</a:t>
            </a:r>
          </a:p>
          <a:p>
            <a:pPr marL="285456" lvl="1" indent="-142728" algn="l">
              <a:lnSpc>
                <a:spcPts val="1851"/>
              </a:lnSpc>
              <a:buFont typeface="Arial"/>
              <a:buChar char="•"/>
            </a:pPr>
            <a:r>
              <a:rPr lang="en-US" sz="1322" spc="154">
                <a:solidFill>
                  <a:srgbClr val="FFFFFF"/>
                </a:solidFill>
                <a:latin typeface="Lato"/>
                <a:ea typeface="Lato"/>
                <a:cs typeface="Lato"/>
                <a:sym typeface="Lato"/>
              </a:rPr>
              <a:t>Tekmar – Medmar Mermer Madenleri ( 2014 - ) </a:t>
            </a:r>
          </a:p>
          <a:p>
            <a:pPr marL="285456" lvl="1" indent="-142728" algn="l">
              <a:lnSpc>
                <a:spcPts val="1851"/>
              </a:lnSpc>
              <a:buFont typeface="Arial"/>
              <a:buChar char="•"/>
            </a:pPr>
            <a:r>
              <a:rPr lang="en-US" sz="1322" spc="154">
                <a:solidFill>
                  <a:srgbClr val="FFFFFF"/>
                </a:solidFill>
                <a:latin typeface="Lato"/>
                <a:ea typeface="Lato"/>
                <a:cs typeface="Lato"/>
                <a:sym typeface="Lato"/>
              </a:rPr>
              <a:t>Çelikler İnş. Sabiha Gökçen – Çorum (2015 -)</a:t>
            </a:r>
          </a:p>
          <a:p>
            <a:pPr marL="285456" lvl="1" indent="-142728" algn="l">
              <a:lnSpc>
                <a:spcPts val="1851"/>
              </a:lnSpc>
              <a:buFont typeface="Arial"/>
              <a:buChar char="•"/>
            </a:pPr>
            <a:r>
              <a:rPr lang="en-US" sz="1322" spc="154">
                <a:solidFill>
                  <a:srgbClr val="FFFFFF"/>
                </a:solidFill>
                <a:latin typeface="Lato"/>
                <a:ea typeface="Lato"/>
                <a:cs typeface="Lato"/>
                <a:sym typeface="Lato"/>
              </a:rPr>
              <a:t>Birlik Gıda Edirne Fabrikası ( 2016 - ) </a:t>
            </a:r>
          </a:p>
          <a:p>
            <a:pPr marL="285456" lvl="1" indent="-142728" algn="l">
              <a:lnSpc>
                <a:spcPts val="1851"/>
              </a:lnSpc>
              <a:buFont typeface="Arial"/>
              <a:buChar char="•"/>
            </a:pPr>
            <a:r>
              <a:rPr lang="en-US" sz="1322" spc="154">
                <a:solidFill>
                  <a:srgbClr val="FFFFFF"/>
                </a:solidFill>
                <a:latin typeface="Lato"/>
                <a:ea typeface="Lato"/>
                <a:cs typeface="Lato"/>
                <a:sym typeface="Lato"/>
              </a:rPr>
              <a:t>Tulomsaş Vagon Fabrikası ( 2016 - )</a:t>
            </a:r>
          </a:p>
          <a:p>
            <a:pPr marL="285456" lvl="1" indent="-142728" algn="l">
              <a:lnSpc>
                <a:spcPts val="1851"/>
              </a:lnSpc>
              <a:buFont typeface="Arial"/>
              <a:buChar char="•"/>
            </a:pPr>
            <a:r>
              <a:rPr lang="en-US" sz="1322" spc="154">
                <a:solidFill>
                  <a:srgbClr val="FFFFFF"/>
                </a:solidFill>
                <a:latin typeface="Lato"/>
                <a:ea typeface="Lato"/>
                <a:cs typeface="Lato"/>
                <a:sym typeface="Lato"/>
              </a:rPr>
              <a:t>Aydınlık İnşaat ( 2016 -) </a:t>
            </a:r>
          </a:p>
          <a:p>
            <a:pPr marL="285456" lvl="1" indent="-142728" algn="l">
              <a:lnSpc>
                <a:spcPts val="1851"/>
              </a:lnSpc>
              <a:buFont typeface="Arial"/>
              <a:buChar char="•"/>
            </a:pPr>
            <a:r>
              <a:rPr lang="en-US" sz="1322" spc="154">
                <a:solidFill>
                  <a:srgbClr val="FFFFFF"/>
                </a:solidFill>
                <a:latin typeface="Lato"/>
                <a:ea typeface="Lato"/>
                <a:cs typeface="Lato"/>
                <a:sym typeface="Lato"/>
              </a:rPr>
              <a:t>Çelikler Orhaneli – Tunçbilek – Seyitömer (2017 -)</a:t>
            </a:r>
          </a:p>
          <a:p>
            <a:pPr marL="285456" lvl="1" indent="-142728" algn="l">
              <a:lnSpc>
                <a:spcPts val="1851"/>
              </a:lnSpc>
              <a:buFont typeface="Arial"/>
              <a:buChar char="•"/>
            </a:pPr>
            <a:r>
              <a:rPr lang="en-US" sz="1322" spc="154">
                <a:solidFill>
                  <a:srgbClr val="FFFFFF"/>
                </a:solidFill>
                <a:latin typeface="Lato"/>
                <a:ea typeface="Lato"/>
                <a:cs typeface="Lato"/>
                <a:sym typeface="Lato"/>
              </a:rPr>
              <a:t>Bereket (Entek) Yatağan Termik (2017 - ) </a:t>
            </a:r>
          </a:p>
          <a:p>
            <a:pPr marL="285456" lvl="1" indent="-142728" algn="l">
              <a:lnSpc>
                <a:spcPts val="1851"/>
              </a:lnSpc>
              <a:buFont typeface="Arial"/>
              <a:buChar char="•"/>
            </a:pPr>
            <a:r>
              <a:rPr lang="en-US" sz="1322" spc="154">
                <a:solidFill>
                  <a:srgbClr val="FFFFFF"/>
                </a:solidFill>
                <a:latin typeface="Lato"/>
                <a:ea typeface="Lato"/>
                <a:cs typeface="Lato"/>
                <a:sym typeface="Lato"/>
              </a:rPr>
              <a:t>Aydınlar Maden İzmir Otobanı (2017 - ) </a:t>
            </a:r>
          </a:p>
          <a:p>
            <a:pPr marL="285456" lvl="1" indent="-142728" algn="l">
              <a:lnSpc>
                <a:spcPts val="1851"/>
              </a:lnSpc>
              <a:buFont typeface="Arial"/>
              <a:buChar char="•"/>
            </a:pPr>
            <a:r>
              <a:rPr lang="en-US" sz="1322" spc="154">
                <a:solidFill>
                  <a:srgbClr val="FFFFFF"/>
                </a:solidFill>
                <a:latin typeface="Lato"/>
                <a:ea typeface="Lato"/>
                <a:cs typeface="Lato"/>
                <a:sym typeface="Lato"/>
              </a:rPr>
              <a:t>Güsey Beton (2017 - ) </a:t>
            </a:r>
          </a:p>
          <a:p>
            <a:pPr marL="285456" lvl="1" indent="-142728" algn="l">
              <a:lnSpc>
                <a:spcPts val="1851"/>
              </a:lnSpc>
              <a:buFont typeface="Arial"/>
              <a:buChar char="•"/>
            </a:pPr>
            <a:r>
              <a:rPr lang="en-US" sz="1322" spc="154">
                <a:solidFill>
                  <a:srgbClr val="FFFFFF"/>
                </a:solidFill>
                <a:latin typeface="Lato"/>
                <a:ea typeface="Lato"/>
                <a:cs typeface="Lato"/>
                <a:sym typeface="Lato"/>
              </a:rPr>
              <a:t>HCG İnşaat Silifke, Antep, Taşucu (2017 - ) </a:t>
            </a:r>
          </a:p>
          <a:p>
            <a:pPr marL="285456" lvl="1" indent="-142728" algn="l">
              <a:lnSpc>
                <a:spcPts val="1851"/>
              </a:lnSpc>
              <a:buFont typeface="Arial"/>
              <a:buChar char="•"/>
            </a:pPr>
            <a:r>
              <a:rPr lang="en-US" sz="1322" spc="154">
                <a:solidFill>
                  <a:srgbClr val="FFFFFF"/>
                </a:solidFill>
                <a:latin typeface="Lato"/>
                <a:ea typeface="Lato"/>
                <a:cs typeface="Lato"/>
                <a:sym typeface="Lato"/>
              </a:rPr>
              <a:t>Eren-Salini Siirt Baraj İnşaatı (2015 – 2017) </a:t>
            </a:r>
          </a:p>
          <a:p>
            <a:pPr marL="285456" lvl="1" indent="-142728" algn="l">
              <a:lnSpc>
                <a:spcPts val="1851"/>
              </a:lnSpc>
              <a:buFont typeface="Arial"/>
              <a:buChar char="•"/>
            </a:pPr>
            <a:r>
              <a:rPr lang="en-US" sz="1322" spc="154">
                <a:solidFill>
                  <a:srgbClr val="FFFFFF"/>
                </a:solidFill>
                <a:latin typeface="Lato"/>
                <a:ea typeface="Lato"/>
                <a:cs typeface="Lato"/>
                <a:sym typeface="Lato"/>
              </a:rPr>
              <a:t>Punj – Kalyon – Limak TANAP (2017 - ) </a:t>
            </a:r>
          </a:p>
          <a:p>
            <a:pPr marL="285456" lvl="1" indent="-142728" algn="l">
              <a:lnSpc>
                <a:spcPts val="1851"/>
              </a:lnSpc>
              <a:buFont typeface="Arial"/>
              <a:buChar char="•"/>
            </a:pPr>
            <a:r>
              <a:rPr lang="en-US" sz="1322" spc="154">
                <a:solidFill>
                  <a:srgbClr val="FFFFFF"/>
                </a:solidFill>
                <a:latin typeface="Lato"/>
                <a:ea typeface="Lato"/>
                <a:cs typeface="Lato"/>
                <a:sym typeface="Lato"/>
              </a:rPr>
              <a:t>Kalyon-Makyol Sabuncubeli ve Çan. (2016 - )</a:t>
            </a:r>
          </a:p>
          <a:p>
            <a:pPr algn="l">
              <a:lnSpc>
                <a:spcPts val="1851"/>
              </a:lnSpc>
            </a:pPr>
            <a:endParaRPr lang="en-US" sz="1322" spc="154">
              <a:solidFill>
                <a:srgbClr val="FFFFFF"/>
              </a:solidFill>
              <a:latin typeface="Lato"/>
              <a:ea typeface="Lato"/>
              <a:cs typeface="Lato"/>
              <a:sym typeface="Lato"/>
            </a:endParaRPr>
          </a:p>
          <a:p>
            <a:pPr algn="l">
              <a:lnSpc>
                <a:spcPts val="1851"/>
              </a:lnSpc>
              <a:spcBef>
                <a:spcPct val="0"/>
              </a:spcBef>
            </a:pPr>
            <a:endParaRPr lang="en-US" sz="1322" spc="154">
              <a:solidFill>
                <a:srgbClr val="FFFFFF"/>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tr-TR"/>
          </a:p>
        </p:txBody>
      </p:sp>
      <p:grpSp>
        <p:nvGrpSpPr>
          <p:cNvPr id="3" name="Group 3"/>
          <p:cNvGrpSpPr/>
          <p:nvPr/>
        </p:nvGrpSpPr>
        <p:grpSpPr>
          <a:xfrm>
            <a:off x="3082665" y="-31797"/>
            <a:ext cx="6724432" cy="7346997"/>
            <a:chOff x="0" y="0"/>
            <a:chExt cx="2490531" cy="2721110"/>
          </a:xfrm>
        </p:grpSpPr>
        <p:sp>
          <p:nvSpPr>
            <p:cNvPr id="4" name="Freeform 4"/>
            <p:cNvSpPr/>
            <p:nvPr/>
          </p:nvSpPr>
          <p:spPr>
            <a:xfrm>
              <a:off x="0" y="0"/>
              <a:ext cx="2490531" cy="2721110"/>
            </a:xfrm>
            <a:custGeom>
              <a:avLst/>
              <a:gdLst/>
              <a:ahLst/>
              <a:cxnLst/>
              <a:rect l="l" t="t" r="r" b="b"/>
              <a:pathLst>
                <a:path w="2490531" h="2721110">
                  <a:moveTo>
                    <a:pt x="0" y="0"/>
                  </a:moveTo>
                  <a:lnTo>
                    <a:pt x="2490531" y="0"/>
                  </a:lnTo>
                  <a:lnTo>
                    <a:pt x="2490531" y="2721110"/>
                  </a:lnTo>
                  <a:lnTo>
                    <a:pt x="0" y="2721110"/>
                  </a:lnTo>
                  <a:close/>
                </a:path>
              </a:pathLst>
            </a:custGeom>
            <a:solidFill>
              <a:srgbClr val="00385C"/>
            </a:solidFill>
          </p:spPr>
          <p:txBody>
            <a:bodyPr/>
            <a:lstStyle/>
            <a:p>
              <a:endParaRPr lang="tr-TR"/>
            </a:p>
          </p:txBody>
        </p:sp>
        <p:sp>
          <p:nvSpPr>
            <p:cNvPr id="5" name="TextBox 5"/>
            <p:cNvSpPr txBox="1"/>
            <p:nvPr/>
          </p:nvSpPr>
          <p:spPr>
            <a:xfrm>
              <a:off x="0" y="-19050"/>
              <a:ext cx="2490531" cy="2740160"/>
            </a:xfrm>
            <a:prstGeom prst="rect">
              <a:avLst/>
            </a:prstGeom>
          </p:spPr>
          <p:txBody>
            <a:bodyPr lIns="50800" tIns="50800" rIns="50800" bIns="50800" rtlCol="0" anchor="ctr"/>
            <a:lstStyle/>
            <a:p>
              <a:pPr algn="ctr">
                <a:lnSpc>
                  <a:spcPts val="1493"/>
                </a:lnSpc>
              </a:pPr>
              <a:endParaRPr/>
            </a:p>
          </p:txBody>
        </p:sp>
      </p:grpSp>
      <p:grpSp>
        <p:nvGrpSpPr>
          <p:cNvPr id="6" name="Group 6"/>
          <p:cNvGrpSpPr/>
          <p:nvPr/>
        </p:nvGrpSpPr>
        <p:grpSpPr>
          <a:xfrm rot="-6100993">
            <a:off x="-3847171" y="3326951"/>
            <a:ext cx="8298971" cy="1758253"/>
            <a:chOff x="0" y="0"/>
            <a:chExt cx="3836424" cy="812800"/>
          </a:xfrm>
        </p:grpSpPr>
        <p:sp>
          <p:nvSpPr>
            <p:cNvPr id="7" name="Freeform 7"/>
            <p:cNvSpPr/>
            <p:nvPr/>
          </p:nvSpPr>
          <p:spPr>
            <a:xfrm>
              <a:off x="0" y="0"/>
              <a:ext cx="3836424" cy="812800"/>
            </a:xfrm>
            <a:custGeom>
              <a:avLst/>
              <a:gdLst/>
              <a:ahLst/>
              <a:cxnLst/>
              <a:rect l="l" t="t" r="r" b="b"/>
              <a:pathLst>
                <a:path w="3836424" h="812800">
                  <a:moveTo>
                    <a:pt x="0" y="0"/>
                  </a:moveTo>
                  <a:lnTo>
                    <a:pt x="3836424" y="0"/>
                  </a:lnTo>
                  <a:lnTo>
                    <a:pt x="3836424" y="812800"/>
                  </a:lnTo>
                  <a:lnTo>
                    <a:pt x="0" y="812800"/>
                  </a:lnTo>
                  <a:close/>
                </a:path>
              </a:pathLst>
            </a:custGeom>
            <a:solidFill>
              <a:srgbClr val="ECF5FB"/>
            </a:solidFill>
          </p:spPr>
          <p:txBody>
            <a:bodyPr/>
            <a:lstStyle/>
            <a:p>
              <a:endParaRPr lang="tr-TR"/>
            </a:p>
          </p:txBody>
        </p:sp>
        <p:sp>
          <p:nvSpPr>
            <p:cNvPr id="8" name="TextBox 8"/>
            <p:cNvSpPr txBox="1"/>
            <p:nvPr/>
          </p:nvSpPr>
          <p:spPr>
            <a:xfrm>
              <a:off x="0" y="-28575"/>
              <a:ext cx="3836424" cy="841375"/>
            </a:xfrm>
            <a:prstGeom prst="rect">
              <a:avLst/>
            </a:prstGeom>
          </p:spPr>
          <p:txBody>
            <a:bodyPr lIns="40700" tIns="40700" rIns="40700" bIns="40700" rtlCol="0" anchor="ctr"/>
            <a:lstStyle/>
            <a:p>
              <a:pPr algn="ctr">
                <a:lnSpc>
                  <a:spcPts val="1959"/>
                </a:lnSpc>
                <a:spcBef>
                  <a:spcPct val="0"/>
                </a:spcBef>
              </a:pPr>
              <a:endParaRPr/>
            </a:p>
          </p:txBody>
        </p:sp>
      </p:grpSp>
      <p:grpSp>
        <p:nvGrpSpPr>
          <p:cNvPr id="9" name="Group 9"/>
          <p:cNvGrpSpPr/>
          <p:nvPr/>
        </p:nvGrpSpPr>
        <p:grpSpPr>
          <a:xfrm rot="-6418486">
            <a:off x="-4484881" y="3374486"/>
            <a:ext cx="8588998" cy="1758253"/>
            <a:chOff x="0" y="0"/>
            <a:chExt cx="3970497" cy="812800"/>
          </a:xfrm>
        </p:grpSpPr>
        <p:sp>
          <p:nvSpPr>
            <p:cNvPr id="10" name="Freeform 10"/>
            <p:cNvSpPr/>
            <p:nvPr/>
          </p:nvSpPr>
          <p:spPr>
            <a:xfrm>
              <a:off x="0" y="0"/>
              <a:ext cx="3970497" cy="812800"/>
            </a:xfrm>
            <a:custGeom>
              <a:avLst/>
              <a:gdLst/>
              <a:ahLst/>
              <a:cxnLst/>
              <a:rect l="l" t="t" r="r" b="b"/>
              <a:pathLst>
                <a:path w="3970497" h="812800">
                  <a:moveTo>
                    <a:pt x="0" y="0"/>
                  </a:moveTo>
                  <a:lnTo>
                    <a:pt x="3970497" y="0"/>
                  </a:lnTo>
                  <a:lnTo>
                    <a:pt x="3970497" y="812800"/>
                  </a:lnTo>
                  <a:lnTo>
                    <a:pt x="0" y="812800"/>
                  </a:lnTo>
                  <a:close/>
                </a:path>
              </a:pathLst>
            </a:custGeom>
            <a:solidFill>
              <a:srgbClr val="ECF5FB">
                <a:alpha val="74902"/>
              </a:srgbClr>
            </a:solidFill>
          </p:spPr>
          <p:txBody>
            <a:bodyPr/>
            <a:lstStyle/>
            <a:p>
              <a:endParaRPr lang="tr-TR"/>
            </a:p>
          </p:txBody>
        </p:sp>
        <p:sp>
          <p:nvSpPr>
            <p:cNvPr id="11" name="TextBox 11"/>
            <p:cNvSpPr txBox="1"/>
            <p:nvPr/>
          </p:nvSpPr>
          <p:spPr>
            <a:xfrm>
              <a:off x="0" y="-28575"/>
              <a:ext cx="3970497" cy="841375"/>
            </a:xfrm>
            <a:prstGeom prst="rect">
              <a:avLst/>
            </a:prstGeom>
          </p:spPr>
          <p:txBody>
            <a:bodyPr lIns="40700" tIns="40700" rIns="40700" bIns="40700" rtlCol="0" anchor="ctr"/>
            <a:lstStyle/>
            <a:p>
              <a:pPr algn="ctr">
                <a:lnSpc>
                  <a:spcPts val="1959"/>
                </a:lnSpc>
                <a:spcBef>
                  <a:spcPct val="0"/>
                </a:spcBef>
              </a:pPr>
              <a:endParaRPr/>
            </a:p>
          </p:txBody>
        </p:sp>
      </p:grpSp>
      <p:grpSp>
        <p:nvGrpSpPr>
          <p:cNvPr id="12" name="Group 12"/>
          <p:cNvGrpSpPr/>
          <p:nvPr/>
        </p:nvGrpSpPr>
        <p:grpSpPr>
          <a:xfrm rot="-5826276">
            <a:off x="-3783055" y="3006381"/>
            <a:ext cx="8943889" cy="1758253"/>
            <a:chOff x="0" y="0"/>
            <a:chExt cx="4134555" cy="812800"/>
          </a:xfrm>
        </p:grpSpPr>
        <p:sp>
          <p:nvSpPr>
            <p:cNvPr id="13" name="Freeform 13"/>
            <p:cNvSpPr/>
            <p:nvPr/>
          </p:nvSpPr>
          <p:spPr>
            <a:xfrm>
              <a:off x="0" y="0"/>
              <a:ext cx="4134555" cy="812800"/>
            </a:xfrm>
            <a:custGeom>
              <a:avLst/>
              <a:gdLst/>
              <a:ahLst/>
              <a:cxnLst/>
              <a:rect l="l" t="t" r="r" b="b"/>
              <a:pathLst>
                <a:path w="4134555" h="812800">
                  <a:moveTo>
                    <a:pt x="0" y="0"/>
                  </a:moveTo>
                  <a:lnTo>
                    <a:pt x="4134555" y="0"/>
                  </a:lnTo>
                  <a:lnTo>
                    <a:pt x="4134555" y="812800"/>
                  </a:lnTo>
                  <a:lnTo>
                    <a:pt x="0" y="812800"/>
                  </a:lnTo>
                  <a:close/>
                </a:path>
              </a:pathLst>
            </a:custGeom>
            <a:solidFill>
              <a:srgbClr val="ECF5FB">
                <a:alpha val="74902"/>
              </a:srgbClr>
            </a:solidFill>
          </p:spPr>
          <p:txBody>
            <a:bodyPr/>
            <a:lstStyle/>
            <a:p>
              <a:endParaRPr lang="tr-TR"/>
            </a:p>
          </p:txBody>
        </p:sp>
        <p:sp>
          <p:nvSpPr>
            <p:cNvPr id="14" name="TextBox 14"/>
            <p:cNvSpPr txBox="1"/>
            <p:nvPr/>
          </p:nvSpPr>
          <p:spPr>
            <a:xfrm>
              <a:off x="0" y="-28575"/>
              <a:ext cx="4134555" cy="841375"/>
            </a:xfrm>
            <a:prstGeom prst="rect">
              <a:avLst/>
            </a:prstGeom>
          </p:spPr>
          <p:txBody>
            <a:bodyPr lIns="40700" tIns="40700" rIns="40700" bIns="40700" rtlCol="0" anchor="ctr"/>
            <a:lstStyle/>
            <a:p>
              <a:pPr algn="ctr">
                <a:lnSpc>
                  <a:spcPts val="1959"/>
                </a:lnSpc>
                <a:spcBef>
                  <a:spcPct val="0"/>
                </a:spcBef>
              </a:pPr>
              <a:endParaRPr/>
            </a:p>
          </p:txBody>
        </p:sp>
      </p:grpSp>
      <p:grpSp>
        <p:nvGrpSpPr>
          <p:cNvPr id="15" name="Group 15"/>
          <p:cNvGrpSpPr/>
          <p:nvPr/>
        </p:nvGrpSpPr>
        <p:grpSpPr>
          <a:xfrm rot="-6822522">
            <a:off x="-4853481" y="3425822"/>
            <a:ext cx="8588998" cy="1758253"/>
            <a:chOff x="0" y="0"/>
            <a:chExt cx="3970497" cy="812800"/>
          </a:xfrm>
        </p:grpSpPr>
        <p:sp>
          <p:nvSpPr>
            <p:cNvPr id="16" name="Freeform 16"/>
            <p:cNvSpPr/>
            <p:nvPr/>
          </p:nvSpPr>
          <p:spPr>
            <a:xfrm>
              <a:off x="0" y="0"/>
              <a:ext cx="3970497" cy="812800"/>
            </a:xfrm>
            <a:custGeom>
              <a:avLst/>
              <a:gdLst/>
              <a:ahLst/>
              <a:cxnLst/>
              <a:rect l="l" t="t" r="r" b="b"/>
              <a:pathLst>
                <a:path w="3970497" h="812800">
                  <a:moveTo>
                    <a:pt x="0" y="0"/>
                  </a:moveTo>
                  <a:lnTo>
                    <a:pt x="3970497" y="0"/>
                  </a:lnTo>
                  <a:lnTo>
                    <a:pt x="3970497" y="812800"/>
                  </a:lnTo>
                  <a:lnTo>
                    <a:pt x="0" y="812800"/>
                  </a:lnTo>
                  <a:close/>
                </a:path>
              </a:pathLst>
            </a:custGeom>
            <a:solidFill>
              <a:srgbClr val="ECF5FB">
                <a:alpha val="49804"/>
              </a:srgbClr>
            </a:solidFill>
          </p:spPr>
          <p:txBody>
            <a:bodyPr/>
            <a:lstStyle/>
            <a:p>
              <a:endParaRPr lang="tr-TR"/>
            </a:p>
          </p:txBody>
        </p:sp>
        <p:sp>
          <p:nvSpPr>
            <p:cNvPr id="17" name="TextBox 17"/>
            <p:cNvSpPr txBox="1"/>
            <p:nvPr/>
          </p:nvSpPr>
          <p:spPr>
            <a:xfrm>
              <a:off x="0" y="-28575"/>
              <a:ext cx="3970497" cy="841375"/>
            </a:xfrm>
            <a:prstGeom prst="rect">
              <a:avLst/>
            </a:prstGeom>
          </p:spPr>
          <p:txBody>
            <a:bodyPr lIns="40700" tIns="40700" rIns="40700" bIns="40700" rtlCol="0" anchor="ctr"/>
            <a:lstStyle/>
            <a:p>
              <a:pPr algn="ctr">
                <a:lnSpc>
                  <a:spcPts val="1959"/>
                </a:lnSpc>
                <a:spcBef>
                  <a:spcPct val="0"/>
                </a:spcBef>
              </a:pPr>
              <a:endParaRPr/>
            </a:p>
          </p:txBody>
        </p:sp>
      </p:grpSp>
      <p:grpSp>
        <p:nvGrpSpPr>
          <p:cNvPr id="18" name="Group 18"/>
          <p:cNvGrpSpPr/>
          <p:nvPr/>
        </p:nvGrpSpPr>
        <p:grpSpPr>
          <a:xfrm rot="-5577955">
            <a:off x="-3383043" y="2729307"/>
            <a:ext cx="9243757" cy="1758253"/>
            <a:chOff x="0" y="0"/>
            <a:chExt cx="4273177" cy="812800"/>
          </a:xfrm>
        </p:grpSpPr>
        <p:sp>
          <p:nvSpPr>
            <p:cNvPr id="19" name="Freeform 19"/>
            <p:cNvSpPr/>
            <p:nvPr/>
          </p:nvSpPr>
          <p:spPr>
            <a:xfrm>
              <a:off x="0" y="0"/>
              <a:ext cx="4273177" cy="812800"/>
            </a:xfrm>
            <a:custGeom>
              <a:avLst/>
              <a:gdLst/>
              <a:ahLst/>
              <a:cxnLst/>
              <a:rect l="l" t="t" r="r" b="b"/>
              <a:pathLst>
                <a:path w="4273177" h="812800">
                  <a:moveTo>
                    <a:pt x="0" y="0"/>
                  </a:moveTo>
                  <a:lnTo>
                    <a:pt x="4273177" y="0"/>
                  </a:lnTo>
                  <a:lnTo>
                    <a:pt x="4273177" y="812800"/>
                  </a:lnTo>
                  <a:lnTo>
                    <a:pt x="0" y="812800"/>
                  </a:lnTo>
                  <a:close/>
                </a:path>
              </a:pathLst>
            </a:custGeom>
            <a:solidFill>
              <a:srgbClr val="ECF5FB">
                <a:alpha val="49804"/>
              </a:srgbClr>
            </a:solidFill>
          </p:spPr>
          <p:txBody>
            <a:bodyPr/>
            <a:lstStyle/>
            <a:p>
              <a:endParaRPr lang="tr-TR"/>
            </a:p>
          </p:txBody>
        </p:sp>
        <p:sp>
          <p:nvSpPr>
            <p:cNvPr id="20" name="TextBox 20"/>
            <p:cNvSpPr txBox="1"/>
            <p:nvPr/>
          </p:nvSpPr>
          <p:spPr>
            <a:xfrm>
              <a:off x="0" y="-28575"/>
              <a:ext cx="4273177" cy="841375"/>
            </a:xfrm>
            <a:prstGeom prst="rect">
              <a:avLst/>
            </a:prstGeom>
          </p:spPr>
          <p:txBody>
            <a:bodyPr lIns="40700" tIns="40700" rIns="40700" bIns="40700" rtlCol="0" anchor="ctr"/>
            <a:lstStyle/>
            <a:p>
              <a:pPr algn="ctr">
                <a:lnSpc>
                  <a:spcPts val="1959"/>
                </a:lnSpc>
                <a:spcBef>
                  <a:spcPct val="0"/>
                </a:spcBef>
              </a:pPr>
              <a:endParaRPr/>
            </a:p>
          </p:txBody>
        </p:sp>
      </p:grpSp>
      <p:grpSp>
        <p:nvGrpSpPr>
          <p:cNvPr id="21" name="Group 21"/>
          <p:cNvGrpSpPr/>
          <p:nvPr/>
        </p:nvGrpSpPr>
        <p:grpSpPr>
          <a:xfrm rot="-5397550">
            <a:off x="-2233125" y="2935160"/>
            <a:ext cx="8991769" cy="1758253"/>
            <a:chOff x="0" y="0"/>
            <a:chExt cx="4156689" cy="812800"/>
          </a:xfrm>
        </p:grpSpPr>
        <p:sp>
          <p:nvSpPr>
            <p:cNvPr id="22" name="Freeform 22"/>
            <p:cNvSpPr/>
            <p:nvPr/>
          </p:nvSpPr>
          <p:spPr>
            <a:xfrm>
              <a:off x="0" y="0"/>
              <a:ext cx="4156689" cy="812800"/>
            </a:xfrm>
            <a:custGeom>
              <a:avLst/>
              <a:gdLst/>
              <a:ahLst/>
              <a:cxnLst/>
              <a:rect l="l" t="t" r="r" b="b"/>
              <a:pathLst>
                <a:path w="4156689" h="812800">
                  <a:moveTo>
                    <a:pt x="0" y="0"/>
                  </a:moveTo>
                  <a:lnTo>
                    <a:pt x="4156689" y="0"/>
                  </a:lnTo>
                  <a:lnTo>
                    <a:pt x="4156689" y="812800"/>
                  </a:lnTo>
                  <a:lnTo>
                    <a:pt x="0" y="812800"/>
                  </a:lnTo>
                  <a:close/>
                </a:path>
              </a:pathLst>
            </a:custGeom>
            <a:solidFill>
              <a:srgbClr val="ECF5FB">
                <a:alpha val="24706"/>
              </a:srgbClr>
            </a:solidFill>
          </p:spPr>
          <p:txBody>
            <a:bodyPr/>
            <a:lstStyle/>
            <a:p>
              <a:endParaRPr lang="tr-TR"/>
            </a:p>
          </p:txBody>
        </p:sp>
        <p:sp>
          <p:nvSpPr>
            <p:cNvPr id="23" name="TextBox 23"/>
            <p:cNvSpPr txBox="1"/>
            <p:nvPr/>
          </p:nvSpPr>
          <p:spPr>
            <a:xfrm>
              <a:off x="0" y="-28575"/>
              <a:ext cx="4156689" cy="841375"/>
            </a:xfrm>
            <a:prstGeom prst="rect">
              <a:avLst/>
            </a:prstGeom>
          </p:spPr>
          <p:txBody>
            <a:bodyPr lIns="40700" tIns="40700" rIns="40700" bIns="40700" rtlCol="0" anchor="ctr"/>
            <a:lstStyle/>
            <a:p>
              <a:pPr algn="ctr">
                <a:lnSpc>
                  <a:spcPts val="1959"/>
                </a:lnSpc>
                <a:spcBef>
                  <a:spcPct val="0"/>
                </a:spcBef>
              </a:pPr>
              <a:endParaRPr/>
            </a:p>
          </p:txBody>
        </p:sp>
      </p:grpSp>
      <p:sp>
        <p:nvSpPr>
          <p:cNvPr id="24" name="TextBox 24"/>
          <p:cNvSpPr txBox="1"/>
          <p:nvPr/>
        </p:nvSpPr>
        <p:spPr>
          <a:xfrm>
            <a:off x="3082665" y="1076653"/>
            <a:ext cx="6624050" cy="5566348"/>
          </a:xfrm>
          <a:prstGeom prst="rect">
            <a:avLst/>
          </a:prstGeom>
        </p:spPr>
        <p:txBody>
          <a:bodyPr lIns="0" tIns="0" rIns="0" bIns="0" rtlCol="0" anchor="t">
            <a:spAutoFit/>
          </a:bodyPr>
          <a:lstStyle/>
          <a:p>
            <a:pPr marL="453913" lvl="1" indent="-226957" algn="l">
              <a:lnSpc>
                <a:spcPts val="2943"/>
              </a:lnSpc>
              <a:buFont typeface="Arial"/>
              <a:buChar char="•"/>
            </a:pPr>
            <a:r>
              <a:rPr lang="en-US" sz="2102">
                <a:solidFill>
                  <a:srgbClr val="ECF5FB"/>
                </a:solidFill>
                <a:latin typeface="Lato"/>
                <a:ea typeface="Lato"/>
                <a:cs typeface="Lato"/>
                <a:sym typeface="Lato"/>
              </a:rPr>
              <a:t>Şantiye otomasyonu için yaratılmış sistemler</a:t>
            </a:r>
          </a:p>
          <a:p>
            <a:pPr marL="453913" lvl="1" indent="-226957" algn="l">
              <a:lnSpc>
                <a:spcPts val="2943"/>
              </a:lnSpc>
              <a:buFont typeface="Arial"/>
              <a:buChar char="•"/>
            </a:pPr>
            <a:r>
              <a:rPr lang="en-US" sz="2102">
                <a:solidFill>
                  <a:srgbClr val="ECF5FB"/>
                </a:solidFill>
                <a:latin typeface="Lato"/>
                <a:ea typeface="Lato"/>
                <a:cs typeface="Lato"/>
                <a:sym typeface="Lato"/>
              </a:rPr>
              <a:t>Modüler yapı</a:t>
            </a:r>
          </a:p>
          <a:p>
            <a:pPr marL="453913" lvl="1" indent="-226957" algn="l">
              <a:lnSpc>
                <a:spcPts val="2943"/>
              </a:lnSpc>
              <a:buFont typeface="Arial"/>
              <a:buChar char="•"/>
            </a:pPr>
            <a:r>
              <a:rPr lang="en-US" sz="2102">
                <a:solidFill>
                  <a:srgbClr val="ECF5FB"/>
                </a:solidFill>
                <a:latin typeface="Lato"/>
                <a:ea typeface="Lato"/>
                <a:cs typeface="Lato"/>
                <a:sym typeface="Lato"/>
              </a:rPr>
              <a:t>Montaj öncesi tam hazırlık</a:t>
            </a:r>
          </a:p>
          <a:p>
            <a:pPr marL="453913" lvl="1" indent="-226957" algn="l">
              <a:lnSpc>
                <a:spcPts val="2943"/>
              </a:lnSpc>
              <a:buFont typeface="Arial"/>
              <a:buChar char="•"/>
            </a:pPr>
            <a:r>
              <a:rPr lang="en-US" sz="2102">
                <a:solidFill>
                  <a:srgbClr val="ECF5FB"/>
                </a:solidFill>
                <a:latin typeface="Lato"/>
                <a:ea typeface="Lato"/>
                <a:cs typeface="Lato"/>
                <a:sym typeface="Lato"/>
              </a:rPr>
              <a:t>Koşulsuz cihaz garantisi </a:t>
            </a:r>
          </a:p>
          <a:p>
            <a:pPr marL="453913" lvl="1" indent="-226957" algn="l">
              <a:lnSpc>
                <a:spcPts val="2943"/>
              </a:lnSpc>
              <a:buFont typeface="Arial"/>
              <a:buChar char="•"/>
            </a:pPr>
            <a:r>
              <a:rPr lang="en-US" sz="2102">
                <a:solidFill>
                  <a:srgbClr val="ECF5FB"/>
                </a:solidFill>
                <a:latin typeface="Lato"/>
                <a:ea typeface="Lato"/>
                <a:cs typeface="Lato"/>
                <a:sym typeface="Lato"/>
              </a:rPr>
              <a:t>Muhasebe programlarına entegrasyon</a:t>
            </a:r>
          </a:p>
          <a:p>
            <a:pPr marL="453913" lvl="1" indent="-226957" algn="l">
              <a:lnSpc>
                <a:spcPts val="2943"/>
              </a:lnSpc>
              <a:buFont typeface="Arial"/>
              <a:buChar char="•"/>
            </a:pPr>
            <a:r>
              <a:rPr lang="en-US" sz="2102">
                <a:solidFill>
                  <a:srgbClr val="ECF5FB"/>
                </a:solidFill>
                <a:latin typeface="Lato"/>
                <a:ea typeface="Lato"/>
                <a:cs typeface="Lato"/>
                <a:sym typeface="Lato"/>
              </a:rPr>
              <a:t>Müşteri taleplerinin devreye alınması</a:t>
            </a:r>
          </a:p>
          <a:p>
            <a:pPr marL="453913" lvl="1" indent="-226957" algn="l">
              <a:lnSpc>
                <a:spcPts val="2943"/>
              </a:lnSpc>
              <a:buFont typeface="Arial"/>
              <a:buChar char="•"/>
            </a:pPr>
            <a:r>
              <a:rPr lang="en-US" sz="2102">
                <a:solidFill>
                  <a:srgbClr val="ECF5FB"/>
                </a:solidFill>
                <a:latin typeface="Lato"/>
                <a:ea typeface="Lato"/>
                <a:cs typeface="Lato"/>
                <a:sym typeface="Lato"/>
              </a:rPr>
              <a:t>Bilgiler merkezde toplanır</a:t>
            </a:r>
          </a:p>
          <a:p>
            <a:pPr marL="453913" lvl="1" indent="-226957" algn="l">
              <a:lnSpc>
                <a:spcPts val="2943"/>
              </a:lnSpc>
              <a:buFont typeface="Arial"/>
              <a:buChar char="•"/>
            </a:pPr>
            <a:r>
              <a:rPr lang="en-US" sz="2102">
                <a:solidFill>
                  <a:srgbClr val="ECF5FB"/>
                </a:solidFill>
                <a:latin typeface="Lato"/>
                <a:ea typeface="Lato"/>
                <a:cs typeface="Lato"/>
                <a:sym typeface="Lato"/>
              </a:rPr>
              <a:t>Tek arayüzle tüm şantiye, pompa ve tanklarınıza ulaşım</a:t>
            </a:r>
          </a:p>
          <a:p>
            <a:pPr marL="453913" lvl="1" indent="-226957" algn="l">
              <a:lnSpc>
                <a:spcPts val="2943"/>
              </a:lnSpc>
              <a:buFont typeface="Arial"/>
              <a:buChar char="•"/>
            </a:pPr>
            <a:r>
              <a:rPr lang="en-US" sz="2102">
                <a:solidFill>
                  <a:srgbClr val="ECF5FB"/>
                </a:solidFill>
                <a:latin typeface="Lato"/>
                <a:ea typeface="Lato"/>
                <a:cs typeface="Lato"/>
                <a:sym typeface="Lato"/>
              </a:rPr>
              <a:t>Arvento, Filotürk v.b. araç takip sistemlerine entegrasyon</a:t>
            </a:r>
          </a:p>
          <a:p>
            <a:pPr marL="453913" lvl="1" indent="-226957" algn="l">
              <a:lnSpc>
                <a:spcPts val="2943"/>
              </a:lnSpc>
              <a:buFont typeface="Arial"/>
              <a:buChar char="•"/>
            </a:pPr>
            <a:r>
              <a:rPr lang="en-US" sz="2102">
                <a:solidFill>
                  <a:srgbClr val="ECF5FB"/>
                </a:solidFill>
                <a:latin typeface="Lato"/>
                <a:ea typeface="Lato"/>
                <a:cs typeface="Lato"/>
                <a:sym typeface="Lato"/>
              </a:rPr>
              <a:t>Sanal tank sistemi</a:t>
            </a:r>
          </a:p>
          <a:p>
            <a:pPr marL="453913" lvl="1" indent="-226957" algn="l">
              <a:lnSpc>
                <a:spcPts val="2943"/>
              </a:lnSpc>
              <a:buFont typeface="Arial"/>
              <a:buChar char="•"/>
            </a:pPr>
            <a:r>
              <a:rPr lang="en-US" sz="2102">
                <a:solidFill>
                  <a:srgbClr val="ECF5FB"/>
                </a:solidFill>
                <a:latin typeface="Lato"/>
                <a:ea typeface="Lato"/>
                <a:cs typeface="Lato"/>
                <a:sym typeface="Lato"/>
              </a:rPr>
              <a:t>Yedekli çalışma prensibi</a:t>
            </a:r>
          </a:p>
          <a:p>
            <a:pPr marL="453913" lvl="1" indent="-226957" algn="l">
              <a:lnSpc>
                <a:spcPts val="2943"/>
              </a:lnSpc>
              <a:buFont typeface="Arial"/>
              <a:buChar char="•"/>
            </a:pPr>
            <a:r>
              <a:rPr lang="en-US" sz="2102">
                <a:solidFill>
                  <a:srgbClr val="ECF5FB"/>
                </a:solidFill>
                <a:latin typeface="Lato"/>
                <a:ea typeface="Lato"/>
                <a:cs typeface="Lato"/>
                <a:sym typeface="Lato"/>
              </a:rPr>
              <a:t>Merkez ofisten öncelikli destek</a:t>
            </a:r>
          </a:p>
          <a:p>
            <a:pPr marL="453913" lvl="1" indent="-226957" algn="l">
              <a:lnSpc>
                <a:spcPts val="2943"/>
              </a:lnSpc>
              <a:buFont typeface="Arial"/>
              <a:buChar char="•"/>
            </a:pPr>
            <a:r>
              <a:rPr lang="en-US" sz="2102">
                <a:solidFill>
                  <a:srgbClr val="ECF5FB"/>
                </a:solidFill>
                <a:latin typeface="Lato"/>
                <a:ea typeface="Lato"/>
                <a:cs typeface="Lato"/>
                <a:sym typeface="Lato"/>
              </a:rPr>
              <a:t>Sistemler sürekli güncel kalır</a:t>
            </a:r>
          </a:p>
        </p:txBody>
      </p:sp>
      <p:sp>
        <p:nvSpPr>
          <p:cNvPr id="25" name="AutoShape 25"/>
          <p:cNvSpPr/>
          <p:nvPr/>
        </p:nvSpPr>
        <p:spPr>
          <a:xfrm>
            <a:off x="3505892" y="919124"/>
            <a:ext cx="2325888" cy="19418"/>
          </a:xfrm>
          <a:prstGeom prst="line">
            <a:avLst/>
          </a:prstGeom>
          <a:ln w="85725" cap="flat">
            <a:solidFill>
              <a:srgbClr val="F9A727"/>
            </a:solidFill>
            <a:prstDash val="solid"/>
            <a:headEnd type="none" w="sm" len="sm"/>
            <a:tailEnd type="none" w="sm" len="sm"/>
          </a:ln>
        </p:spPr>
        <p:txBody>
          <a:bodyPr/>
          <a:lstStyle/>
          <a:p>
            <a:endParaRPr lang="tr-TR"/>
          </a:p>
        </p:txBody>
      </p:sp>
      <p:sp>
        <p:nvSpPr>
          <p:cNvPr id="26" name="TextBox 26"/>
          <p:cNvSpPr txBox="1"/>
          <p:nvPr/>
        </p:nvSpPr>
        <p:spPr>
          <a:xfrm>
            <a:off x="3505534" y="292650"/>
            <a:ext cx="5331652" cy="438870"/>
          </a:xfrm>
          <a:prstGeom prst="rect">
            <a:avLst/>
          </a:prstGeom>
        </p:spPr>
        <p:txBody>
          <a:bodyPr lIns="0" tIns="0" rIns="0" bIns="0" rtlCol="0" anchor="t">
            <a:spAutoFit/>
          </a:bodyPr>
          <a:lstStyle/>
          <a:p>
            <a:pPr algn="l">
              <a:lnSpc>
                <a:spcPts val="3222"/>
              </a:lnSpc>
            </a:pPr>
            <a:r>
              <a:rPr lang="en-US" sz="3502" b="1">
                <a:solidFill>
                  <a:srgbClr val="ECF5FB"/>
                </a:solidFill>
                <a:latin typeface="Lato Bold"/>
                <a:ea typeface="Lato Bold"/>
                <a:cs typeface="Lato Bold"/>
                <a:sym typeface="Lato Bold"/>
              </a:rPr>
              <a:t>NEDEN BİZ?</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378" t="-5361" r="-33999"/>
            </a:stretch>
          </a:blipFill>
        </p:spPr>
        <p:txBody>
          <a:bodyPr/>
          <a:lstStyle/>
          <a:p>
            <a:endParaRPr lang="tr-TR"/>
          </a:p>
        </p:txBody>
      </p:sp>
      <p:sp>
        <p:nvSpPr>
          <p:cNvPr id="3" name="AutoShape 3"/>
          <p:cNvSpPr/>
          <p:nvPr/>
        </p:nvSpPr>
        <p:spPr>
          <a:xfrm>
            <a:off x="2986503" y="1934666"/>
            <a:ext cx="6767097" cy="3599443"/>
          </a:xfrm>
          <a:prstGeom prst="rect">
            <a:avLst/>
          </a:prstGeom>
          <a:solidFill>
            <a:srgbClr val="00385C">
              <a:alpha val="80000"/>
            </a:srgbClr>
          </a:solidFill>
        </p:spPr>
        <p:txBody>
          <a:bodyPr/>
          <a:lstStyle/>
          <a:p>
            <a:endParaRPr lang="tr-TR"/>
          </a:p>
        </p:txBody>
      </p:sp>
      <p:sp>
        <p:nvSpPr>
          <p:cNvPr id="4" name="Freeform 4"/>
          <p:cNvSpPr/>
          <p:nvPr/>
        </p:nvSpPr>
        <p:spPr>
          <a:xfrm>
            <a:off x="-332964" y="1934666"/>
            <a:ext cx="3609474" cy="3599443"/>
          </a:xfrm>
          <a:custGeom>
            <a:avLst/>
            <a:gdLst/>
            <a:ahLst/>
            <a:cxnLst/>
            <a:rect l="l" t="t" r="r" b="b"/>
            <a:pathLst>
              <a:path w="3609474" h="3599443">
                <a:moveTo>
                  <a:pt x="0" y="0"/>
                </a:moveTo>
                <a:lnTo>
                  <a:pt x="3609474" y="0"/>
                </a:lnTo>
                <a:lnTo>
                  <a:pt x="3609474" y="3599443"/>
                </a:lnTo>
                <a:lnTo>
                  <a:pt x="0" y="35994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5" name="Group 5"/>
          <p:cNvGrpSpPr/>
          <p:nvPr/>
        </p:nvGrpSpPr>
        <p:grpSpPr>
          <a:xfrm>
            <a:off x="7268272" y="1781091"/>
            <a:ext cx="1595103" cy="307152"/>
            <a:chOff x="0" y="0"/>
            <a:chExt cx="2126804" cy="409535"/>
          </a:xfrm>
        </p:grpSpPr>
        <p:grpSp>
          <p:nvGrpSpPr>
            <p:cNvPr id="6" name="Group 6"/>
            <p:cNvGrpSpPr/>
            <p:nvPr/>
          </p:nvGrpSpPr>
          <p:grpSpPr>
            <a:xfrm>
              <a:off x="0" y="0"/>
              <a:ext cx="860163" cy="409535"/>
              <a:chOff x="0" y="0"/>
              <a:chExt cx="13398500" cy="6379210"/>
            </a:xfrm>
          </p:grpSpPr>
          <p:sp>
            <p:nvSpPr>
              <p:cNvPr id="7" name="Freeform 7"/>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nvGrpSpPr>
            <p:cNvPr id="8" name="Group 8"/>
            <p:cNvGrpSpPr/>
            <p:nvPr/>
          </p:nvGrpSpPr>
          <p:grpSpPr>
            <a:xfrm>
              <a:off x="633320" y="0"/>
              <a:ext cx="860163" cy="409535"/>
              <a:chOff x="0" y="0"/>
              <a:chExt cx="13398500" cy="6379210"/>
            </a:xfrm>
          </p:grpSpPr>
          <p:sp>
            <p:nvSpPr>
              <p:cNvPr id="9" name="Freeform 9"/>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nvGrpSpPr>
            <p:cNvPr id="10" name="Group 10"/>
            <p:cNvGrpSpPr/>
            <p:nvPr/>
          </p:nvGrpSpPr>
          <p:grpSpPr>
            <a:xfrm>
              <a:off x="1266641" y="0"/>
              <a:ext cx="860163" cy="409535"/>
              <a:chOff x="0" y="0"/>
              <a:chExt cx="13398500" cy="6379210"/>
            </a:xfrm>
          </p:grpSpPr>
          <p:sp>
            <p:nvSpPr>
              <p:cNvPr id="11" name="Freeform 11"/>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sp>
        <p:nvSpPr>
          <p:cNvPr id="12" name="Freeform 12"/>
          <p:cNvSpPr/>
          <p:nvPr/>
        </p:nvSpPr>
        <p:spPr>
          <a:xfrm>
            <a:off x="4645530" y="4310279"/>
            <a:ext cx="462541" cy="115635"/>
          </a:xfrm>
          <a:custGeom>
            <a:avLst/>
            <a:gdLst/>
            <a:ahLst/>
            <a:cxnLst/>
            <a:rect l="l" t="t" r="r" b="b"/>
            <a:pathLst>
              <a:path w="462541" h="115635">
                <a:moveTo>
                  <a:pt x="0" y="0"/>
                </a:moveTo>
                <a:lnTo>
                  <a:pt x="462540" y="0"/>
                </a:lnTo>
                <a:lnTo>
                  <a:pt x="462540" y="115636"/>
                </a:lnTo>
                <a:lnTo>
                  <a:pt x="0" y="115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3" name="TextBox 13"/>
          <p:cNvSpPr txBox="1"/>
          <p:nvPr/>
        </p:nvSpPr>
        <p:spPr>
          <a:xfrm>
            <a:off x="1257886" y="3129064"/>
            <a:ext cx="7237828" cy="900853"/>
          </a:xfrm>
          <a:prstGeom prst="rect">
            <a:avLst/>
          </a:prstGeom>
        </p:spPr>
        <p:txBody>
          <a:bodyPr lIns="0" tIns="0" rIns="0" bIns="0" rtlCol="0" anchor="t">
            <a:spAutoFit/>
          </a:bodyPr>
          <a:lstStyle/>
          <a:p>
            <a:pPr algn="ctr">
              <a:lnSpc>
                <a:spcPts val="6906"/>
              </a:lnSpc>
            </a:pPr>
            <a:r>
              <a:rPr lang="en-US" sz="6166" b="1">
                <a:solidFill>
                  <a:srgbClr val="FFFFFF"/>
                </a:solidFill>
                <a:latin typeface="Montserrat Semi-Bold"/>
                <a:ea typeface="Montserrat Semi-Bold"/>
                <a:cs typeface="Montserrat Semi-Bold"/>
                <a:sym typeface="Montserrat Semi-Bold"/>
              </a:rPr>
              <a:t>Sistem Ekranları</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793278" cy="7315200"/>
          </a:xfrm>
          <a:custGeom>
            <a:avLst/>
            <a:gdLst/>
            <a:ahLst/>
            <a:cxnLst/>
            <a:rect l="l" t="t" r="r" b="b"/>
            <a:pathLst>
              <a:path w="5793278" h="7315200">
                <a:moveTo>
                  <a:pt x="0" y="0"/>
                </a:moveTo>
                <a:lnTo>
                  <a:pt x="5793278" y="0"/>
                </a:lnTo>
                <a:lnTo>
                  <a:pt x="5793278" y="7315200"/>
                </a:lnTo>
                <a:lnTo>
                  <a:pt x="0" y="7315200"/>
                </a:lnTo>
                <a:lnTo>
                  <a:pt x="0" y="0"/>
                </a:lnTo>
                <a:close/>
              </a:path>
            </a:pathLst>
          </a:custGeom>
          <a:blipFill>
            <a:blip r:embed="rId3"/>
            <a:stretch>
              <a:fillRect l="-62014" r="-62014"/>
            </a:stretch>
          </a:blipFill>
        </p:spPr>
        <p:txBody>
          <a:bodyPr/>
          <a:lstStyle/>
          <a:p>
            <a:endParaRPr lang="tr-TR"/>
          </a:p>
        </p:txBody>
      </p:sp>
      <p:sp>
        <p:nvSpPr>
          <p:cNvPr id="3" name="AutoShape 3"/>
          <p:cNvSpPr/>
          <p:nvPr/>
        </p:nvSpPr>
        <p:spPr>
          <a:xfrm>
            <a:off x="5793278" y="0"/>
            <a:ext cx="3960322" cy="7315200"/>
          </a:xfrm>
          <a:prstGeom prst="rect">
            <a:avLst/>
          </a:prstGeom>
          <a:solidFill>
            <a:srgbClr val="00385C"/>
          </a:solidFill>
        </p:spPr>
        <p:txBody>
          <a:bodyPr/>
          <a:lstStyle/>
          <a:p>
            <a:endParaRPr lang="tr-TR"/>
          </a:p>
        </p:txBody>
      </p:sp>
      <p:sp>
        <p:nvSpPr>
          <p:cNvPr id="4" name="AutoShape 4"/>
          <p:cNvSpPr/>
          <p:nvPr/>
        </p:nvSpPr>
        <p:spPr>
          <a:xfrm>
            <a:off x="6255222" y="1685934"/>
            <a:ext cx="991280" cy="0"/>
          </a:xfrm>
          <a:prstGeom prst="line">
            <a:avLst/>
          </a:prstGeom>
          <a:ln w="38100" cap="rnd">
            <a:solidFill>
              <a:srgbClr val="F9A727"/>
            </a:solidFill>
            <a:prstDash val="solid"/>
            <a:headEnd type="none" w="sm" len="sm"/>
            <a:tailEnd type="none" w="sm" len="sm"/>
          </a:ln>
        </p:spPr>
        <p:txBody>
          <a:bodyPr/>
          <a:lstStyle/>
          <a:p>
            <a:endParaRPr lang="tr-TR"/>
          </a:p>
        </p:txBody>
      </p:sp>
      <p:sp>
        <p:nvSpPr>
          <p:cNvPr id="5" name="Freeform 5"/>
          <p:cNvSpPr/>
          <p:nvPr/>
        </p:nvSpPr>
        <p:spPr>
          <a:xfrm>
            <a:off x="1171958" y="182880"/>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p:cNvSpPr/>
          <p:nvPr/>
        </p:nvSpPr>
        <p:spPr>
          <a:xfrm>
            <a:off x="508198" y="1943109"/>
            <a:ext cx="8737203" cy="4095564"/>
          </a:xfrm>
          <a:custGeom>
            <a:avLst/>
            <a:gdLst/>
            <a:ahLst/>
            <a:cxnLst/>
            <a:rect l="l" t="t" r="r" b="b"/>
            <a:pathLst>
              <a:path w="8737203" h="4095564">
                <a:moveTo>
                  <a:pt x="0" y="0"/>
                </a:moveTo>
                <a:lnTo>
                  <a:pt x="8737204" y="0"/>
                </a:lnTo>
                <a:lnTo>
                  <a:pt x="8737204" y="4095564"/>
                </a:lnTo>
                <a:lnTo>
                  <a:pt x="0" y="4095564"/>
                </a:lnTo>
                <a:lnTo>
                  <a:pt x="0" y="0"/>
                </a:lnTo>
                <a:close/>
              </a:path>
            </a:pathLst>
          </a:custGeom>
          <a:blipFill>
            <a:blip r:embed="rId6"/>
            <a:stretch>
              <a:fillRect/>
            </a:stretch>
          </a:blipFill>
        </p:spPr>
        <p:txBody>
          <a:bodyPr/>
          <a:lstStyle/>
          <a:p>
            <a:endParaRPr lang="tr-TR"/>
          </a:p>
        </p:txBody>
      </p:sp>
      <p:sp>
        <p:nvSpPr>
          <p:cNvPr id="7" name="TextBox 7"/>
          <p:cNvSpPr txBox="1"/>
          <p:nvPr/>
        </p:nvSpPr>
        <p:spPr>
          <a:xfrm>
            <a:off x="6255222" y="220980"/>
            <a:ext cx="3696658" cy="1205399"/>
          </a:xfrm>
          <a:prstGeom prst="rect">
            <a:avLst/>
          </a:prstGeom>
        </p:spPr>
        <p:txBody>
          <a:bodyPr lIns="0" tIns="0" rIns="0" bIns="0" rtlCol="0" anchor="t">
            <a:spAutoFit/>
          </a:bodyPr>
          <a:lstStyle/>
          <a:p>
            <a:pPr algn="l">
              <a:lnSpc>
                <a:spcPts val="4778"/>
              </a:lnSpc>
            </a:pPr>
            <a:r>
              <a:rPr lang="en-US" sz="4266" b="1">
                <a:solidFill>
                  <a:srgbClr val="F9A727"/>
                </a:solidFill>
                <a:latin typeface="Montserrat Semi-Bold"/>
                <a:ea typeface="Montserrat Semi-Bold"/>
                <a:cs typeface="Montserrat Semi-Bold"/>
                <a:sym typeface="Montserrat Semi-Bold"/>
              </a:rPr>
              <a:t>E-Posta Raporları</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793278" cy="7315200"/>
          </a:xfrm>
          <a:custGeom>
            <a:avLst/>
            <a:gdLst/>
            <a:ahLst/>
            <a:cxnLst/>
            <a:rect l="l" t="t" r="r" b="b"/>
            <a:pathLst>
              <a:path w="5793278" h="7315200">
                <a:moveTo>
                  <a:pt x="0" y="0"/>
                </a:moveTo>
                <a:lnTo>
                  <a:pt x="5793278" y="0"/>
                </a:lnTo>
                <a:lnTo>
                  <a:pt x="5793278" y="7315200"/>
                </a:lnTo>
                <a:lnTo>
                  <a:pt x="0" y="7315200"/>
                </a:lnTo>
                <a:lnTo>
                  <a:pt x="0" y="0"/>
                </a:lnTo>
                <a:close/>
              </a:path>
            </a:pathLst>
          </a:custGeom>
          <a:blipFill>
            <a:blip r:embed="rId3"/>
            <a:stretch>
              <a:fillRect l="-62014" r="-62014"/>
            </a:stretch>
          </a:blipFill>
        </p:spPr>
        <p:txBody>
          <a:bodyPr/>
          <a:lstStyle/>
          <a:p>
            <a:endParaRPr lang="tr-TR"/>
          </a:p>
        </p:txBody>
      </p:sp>
      <p:sp>
        <p:nvSpPr>
          <p:cNvPr id="3" name="AutoShape 3"/>
          <p:cNvSpPr/>
          <p:nvPr/>
        </p:nvSpPr>
        <p:spPr>
          <a:xfrm>
            <a:off x="5793278" y="0"/>
            <a:ext cx="3960322" cy="7315200"/>
          </a:xfrm>
          <a:prstGeom prst="rect">
            <a:avLst/>
          </a:prstGeom>
          <a:solidFill>
            <a:srgbClr val="00385C"/>
          </a:solidFill>
        </p:spPr>
        <p:txBody>
          <a:bodyPr/>
          <a:lstStyle/>
          <a:p>
            <a:endParaRPr lang="tr-TR"/>
          </a:p>
        </p:txBody>
      </p:sp>
      <p:sp>
        <p:nvSpPr>
          <p:cNvPr id="4" name="AutoShape 4"/>
          <p:cNvSpPr/>
          <p:nvPr/>
        </p:nvSpPr>
        <p:spPr>
          <a:xfrm>
            <a:off x="6255222" y="1685934"/>
            <a:ext cx="991280" cy="0"/>
          </a:xfrm>
          <a:prstGeom prst="line">
            <a:avLst/>
          </a:prstGeom>
          <a:ln w="38100" cap="rnd">
            <a:solidFill>
              <a:srgbClr val="F9A727"/>
            </a:solidFill>
            <a:prstDash val="solid"/>
            <a:headEnd type="none" w="sm" len="sm"/>
            <a:tailEnd type="none" w="sm" len="sm"/>
          </a:ln>
        </p:spPr>
        <p:txBody>
          <a:bodyPr/>
          <a:lstStyle/>
          <a:p>
            <a:endParaRPr lang="tr-TR"/>
          </a:p>
        </p:txBody>
      </p:sp>
      <p:sp>
        <p:nvSpPr>
          <p:cNvPr id="5" name="Freeform 5"/>
          <p:cNvSpPr/>
          <p:nvPr/>
        </p:nvSpPr>
        <p:spPr>
          <a:xfrm>
            <a:off x="1171958" y="182880"/>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p:cNvSpPr/>
          <p:nvPr/>
        </p:nvSpPr>
        <p:spPr>
          <a:xfrm>
            <a:off x="519009" y="2138754"/>
            <a:ext cx="8322313" cy="4858150"/>
          </a:xfrm>
          <a:custGeom>
            <a:avLst/>
            <a:gdLst/>
            <a:ahLst/>
            <a:cxnLst/>
            <a:rect l="l" t="t" r="r" b="b"/>
            <a:pathLst>
              <a:path w="8322313" h="4858150">
                <a:moveTo>
                  <a:pt x="0" y="0"/>
                </a:moveTo>
                <a:lnTo>
                  <a:pt x="8322312" y="0"/>
                </a:lnTo>
                <a:lnTo>
                  <a:pt x="8322312" y="4858150"/>
                </a:lnTo>
                <a:lnTo>
                  <a:pt x="0" y="4858150"/>
                </a:lnTo>
                <a:lnTo>
                  <a:pt x="0" y="0"/>
                </a:lnTo>
                <a:close/>
              </a:path>
            </a:pathLst>
          </a:custGeom>
          <a:blipFill>
            <a:blip r:embed="rId6"/>
            <a:stretch>
              <a:fillRect/>
            </a:stretch>
          </a:blipFill>
        </p:spPr>
        <p:txBody>
          <a:bodyPr/>
          <a:lstStyle/>
          <a:p>
            <a:endParaRPr lang="tr-TR"/>
          </a:p>
        </p:txBody>
      </p:sp>
      <p:sp>
        <p:nvSpPr>
          <p:cNvPr id="7" name="TextBox 7"/>
          <p:cNvSpPr txBox="1"/>
          <p:nvPr/>
        </p:nvSpPr>
        <p:spPr>
          <a:xfrm>
            <a:off x="6255222" y="220980"/>
            <a:ext cx="3696658" cy="1205399"/>
          </a:xfrm>
          <a:prstGeom prst="rect">
            <a:avLst/>
          </a:prstGeom>
        </p:spPr>
        <p:txBody>
          <a:bodyPr lIns="0" tIns="0" rIns="0" bIns="0" rtlCol="0" anchor="t">
            <a:spAutoFit/>
          </a:bodyPr>
          <a:lstStyle/>
          <a:p>
            <a:pPr algn="l">
              <a:lnSpc>
                <a:spcPts val="4778"/>
              </a:lnSpc>
            </a:pPr>
            <a:r>
              <a:rPr lang="en-US" sz="4266" b="1">
                <a:solidFill>
                  <a:srgbClr val="F9A727"/>
                </a:solidFill>
                <a:latin typeface="Montserrat Semi-Bold"/>
                <a:ea typeface="Montserrat Semi-Bold"/>
                <a:cs typeface="Montserrat Semi-Bold"/>
                <a:sym typeface="Montserrat Semi-Bold"/>
              </a:rPr>
              <a:t>Raporlar Ekranı</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793278" cy="7315200"/>
          </a:xfrm>
          <a:custGeom>
            <a:avLst/>
            <a:gdLst/>
            <a:ahLst/>
            <a:cxnLst/>
            <a:rect l="l" t="t" r="r" b="b"/>
            <a:pathLst>
              <a:path w="5793278" h="7315200">
                <a:moveTo>
                  <a:pt x="0" y="0"/>
                </a:moveTo>
                <a:lnTo>
                  <a:pt x="5793278" y="0"/>
                </a:lnTo>
                <a:lnTo>
                  <a:pt x="5793278" y="7315200"/>
                </a:lnTo>
                <a:lnTo>
                  <a:pt x="0" y="7315200"/>
                </a:lnTo>
                <a:lnTo>
                  <a:pt x="0" y="0"/>
                </a:lnTo>
                <a:close/>
              </a:path>
            </a:pathLst>
          </a:custGeom>
          <a:blipFill>
            <a:blip r:embed="rId3"/>
            <a:stretch>
              <a:fillRect l="-62014" r="-62014"/>
            </a:stretch>
          </a:blipFill>
        </p:spPr>
        <p:txBody>
          <a:bodyPr/>
          <a:lstStyle/>
          <a:p>
            <a:endParaRPr lang="tr-TR"/>
          </a:p>
        </p:txBody>
      </p:sp>
      <p:sp>
        <p:nvSpPr>
          <p:cNvPr id="3" name="AutoShape 3"/>
          <p:cNvSpPr/>
          <p:nvPr/>
        </p:nvSpPr>
        <p:spPr>
          <a:xfrm>
            <a:off x="5793278" y="0"/>
            <a:ext cx="3960322" cy="7315200"/>
          </a:xfrm>
          <a:prstGeom prst="rect">
            <a:avLst/>
          </a:prstGeom>
          <a:solidFill>
            <a:srgbClr val="00385C"/>
          </a:solidFill>
        </p:spPr>
        <p:txBody>
          <a:bodyPr/>
          <a:lstStyle/>
          <a:p>
            <a:endParaRPr lang="tr-TR"/>
          </a:p>
        </p:txBody>
      </p:sp>
      <p:sp>
        <p:nvSpPr>
          <p:cNvPr id="4" name="AutoShape 4"/>
          <p:cNvSpPr/>
          <p:nvPr/>
        </p:nvSpPr>
        <p:spPr>
          <a:xfrm>
            <a:off x="6255222" y="1685934"/>
            <a:ext cx="991280" cy="0"/>
          </a:xfrm>
          <a:prstGeom prst="line">
            <a:avLst/>
          </a:prstGeom>
          <a:ln w="38100" cap="rnd">
            <a:solidFill>
              <a:srgbClr val="F9A727"/>
            </a:solidFill>
            <a:prstDash val="solid"/>
            <a:headEnd type="none" w="sm" len="sm"/>
            <a:tailEnd type="none" w="sm" len="sm"/>
          </a:ln>
        </p:spPr>
        <p:txBody>
          <a:bodyPr/>
          <a:lstStyle/>
          <a:p>
            <a:endParaRPr lang="tr-TR"/>
          </a:p>
        </p:txBody>
      </p:sp>
      <p:sp>
        <p:nvSpPr>
          <p:cNvPr id="5" name="Freeform 5"/>
          <p:cNvSpPr/>
          <p:nvPr/>
        </p:nvSpPr>
        <p:spPr>
          <a:xfrm>
            <a:off x="1171958" y="182880"/>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p:cNvSpPr/>
          <p:nvPr/>
        </p:nvSpPr>
        <p:spPr>
          <a:xfrm>
            <a:off x="1098675" y="1943109"/>
            <a:ext cx="6147826" cy="5016456"/>
          </a:xfrm>
          <a:custGeom>
            <a:avLst/>
            <a:gdLst/>
            <a:ahLst/>
            <a:cxnLst/>
            <a:rect l="l" t="t" r="r" b="b"/>
            <a:pathLst>
              <a:path w="6147826" h="5016456">
                <a:moveTo>
                  <a:pt x="0" y="0"/>
                </a:moveTo>
                <a:lnTo>
                  <a:pt x="6147827" y="0"/>
                </a:lnTo>
                <a:lnTo>
                  <a:pt x="6147827" y="5016455"/>
                </a:lnTo>
                <a:lnTo>
                  <a:pt x="0" y="5016455"/>
                </a:lnTo>
                <a:lnTo>
                  <a:pt x="0" y="0"/>
                </a:lnTo>
                <a:close/>
              </a:path>
            </a:pathLst>
          </a:custGeom>
          <a:blipFill>
            <a:blip r:embed="rId6"/>
            <a:stretch>
              <a:fillRect/>
            </a:stretch>
          </a:blipFill>
        </p:spPr>
        <p:txBody>
          <a:bodyPr/>
          <a:lstStyle/>
          <a:p>
            <a:endParaRPr lang="tr-TR"/>
          </a:p>
        </p:txBody>
      </p:sp>
      <p:sp>
        <p:nvSpPr>
          <p:cNvPr id="7" name="TextBox 7"/>
          <p:cNvSpPr txBox="1"/>
          <p:nvPr/>
        </p:nvSpPr>
        <p:spPr>
          <a:xfrm>
            <a:off x="6255222" y="220980"/>
            <a:ext cx="3696658" cy="1205399"/>
          </a:xfrm>
          <a:prstGeom prst="rect">
            <a:avLst/>
          </a:prstGeom>
        </p:spPr>
        <p:txBody>
          <a:bodyPr lIns="0" tIns="0" rIns="0" bIns="0" rtlCol="0" anchor="t">
            <a:spAutoFit/>
          </a:bodyPr>
          <a:lstStyle/>
          <a:p>
            <a:pPr algn="l">
              <a:lnSpc>
                <a:spcPts val="4778"/>
              </a:lnSpc>
            </a:pPr>
            <a:r>
              <a:rPr lang="en-US" sz="4266" b="1">
                <a:solidFill>
                  <a:srgbClr val="F9A727"/>
                </a:solidFill>
                <a:latin typeface="Montserrat Semi-Bold"/>
                <a:ea typeface="Montserrat Semi-Bold"/>
                <a:cs typeface="Montserrat Semi-Bold"/>
                <a:sym typeface="Montserrat Semi-Bold"/>
              </a:rPr>
              <a:t>Tanklar Ekranı</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793278" cy="7315200"/>
          </a:xfrm>
          <a:custGeom>
            <a:avLst/>
            <a:gdLst/>
            <a:ahLst/>
            <a:cxnLst/>
            <a:rect l="l" t="t" r="r" b="b"/>
            <a:pathLst>
              <a:path w="5793278" h="7315200">
                <a:moveTo>
                  <a:pt x="0" y="0"/>
                </a:moveTo>
                <a:lnTo>
                  <a:pt x="5793278" y="0"/>
                </a:lnTo>
                <a:lnTo>
                  <a:pt x="5793278" y="7315200"/>
                </a:lnTo>
                <a:lnTo>
                  <a:pt x="0" y="7315200"/>
                </a:lnTo>
                <a:lnTo>
                  <a:pt x="0" y="0"/>
                </a:lnTo>
                <a:close/>
              </a:path>
            </a:pathLst>
          </a:custGeom>
          <a:blipFill>
            <a:blip r:embed="rId3"/>
            <a:stretch>
              <a:fillRect l="-62014" r="-62014"/>
            </a:stretch>
          </a:blipFill>
        </p:spPr>
        <p:txBody>
          <a:bodyPr/>
          <a:lstStyle/>
          <a:p>
            <a:endParaRPr lang="tr-TR"/>
          </a:p>
        </p:txBody>
      </p:sp>
      <p:sp>
        <p:nvSpPr>
          <p:cNvPr id="3" name="AutoShape 3"/>
          <p:cNvSpPr/>
          <p:nvPr/>
        </p:nvSpPr>
        <p:spPr>
          <a:xfrm>
            <a:off x="5793278" y="0"/>
            <a:ext cx="3960322" cy="7315200"/>
          </a:xfrm>
          <a:prstGeom prst="rect">
            <a:avLst/>
          </a:prstGeom>
          <a:solidFill>
            <a:srgbClr val="00385C"/>
          </a:solidFill>
        </p:spPr>
        <p:txBody>
          <a:bodyPr/>
          <a:lstStyle/>
          <a:p>
            <a:endParaRPr lang="tr-TR"/>
          </a:p>
        </p:txBody>
      </p:sp>
      <p:sp>
        <p:nvSpPr>
          <p:cNvPr id="4" name="AutoShape 4"/>
          <p:cNvSpPr/>
          <p:nvPr/>
        </p:nvSpPr>
        <p:spPr>
          <a:xfrm>
            <a:off x="6255222" y="1685934"/>
            <a:ext cx="991280" cy="0"/>
          </a:xfrm>
          <a:prstGeom prst="line">
            <a:avLst/>
          </a:prstGeom>
          <a:ln w="38100" cap="rnd">
            <a:solidFill>
              <a:srgbClr val="F9A727"/>
            </a:solidFill>
            <a:prstDash val="solid"/>
            <a:headEnd type="none" w="sm" len="sm"/>
            <a:tailEnd type="none" w="sm" len="sm"/>
          </a:ln>
        </p:spPr>
        <p:txBody>
          <a:bodyPr/>
          <a:lstStyle/>
          <a:p>
            <a:endParaRPr lang="tr-TR"/>
          </a:p>
        </p:txBody>
      </p:sp>
      <p:sp>
        <p:nvSpPr>
          <p:cNvPr id="5" name="Freeform 5"/>
          <p:cNvSpPr/>
          <p:nvPr/>
        </p:nvSpPr>
        <p:spPr>
          <a:xfrm>
            <a:off x="1171958" y="182880"/>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8" name="Freeform 8"/>
          <p:cNvSpPr/>
          <p:nvPr/>
        </p:nvSpPr>
        <p:spPr>
          <a:xfrm>
            <a:off x="731520" y="2136246"/>
            <a:ext cx="8239776" cy="4809969"/>
          </a:xfrm>
          <a:custGeom>
            <a:avLst/>
            <a:gdLst/>
            <a:ahLst/>
            <a:cxnLst/>
            <a:rect l="l" t="t" r="r" b="b"/>
            <a:pathLst>
              <a:path w="8239776" h="4809969">
                <a:moveTo>
                  <a:pt x="0" y="0"/>
                </a:moveTo>
                <a:lnTo>
                  <a:pt x="8239776" y="0"/>
                </a:lnTo>
                <a:lnTo>
                  <a:pt x="8239776" y="4809969"/>
                </a:lnTo>
                <a:lnTo>
                  <a:pt x="0" y="4809969"/>
                </a:lnTo>
                <a:lnTo>
                  <a:pt x="0" y="0"/>
                </a:lnTo>
                <a:close/>
              </a:path>
            </a:pathLst>
          </a:custGeom>
          <a:blipFill>
            <a:blip r:embed="rId6"/>
            <a:stretch>
              <a:fillRect/>
            </a:stretch>
          </a:blipFill>
        </p:spPr>
        <p:txBody>
          <a:bodyPr/>
          <a:lstStyle/>
          <a:p>
            <a:endParaRPr lang="tr-TR"/>
          </a:p>
        </p:txBody>
      </p:sp>
      <p:sp>
        <p:nvSpPr>
          <p:cNvPr id="9" name="TextBox 9"/>
          <p:cNvSpPr txBox="1"/>
          <p:nvPr/>
        </p:nvSpPr>
        <p:spPr>
          <a:xfrm>
            <a:off x="6255222" y="220980"/>
            <a:ext cx="3696658" cy="1205399"/>
          </a:xfrm>
          <a:prstGeom prst="rect">
            <a:avLst/>
          </a:prstGeom>
        </p:spPr>
        <p:txBody>
          <a:bodyPr lIns="0" tIns="0" rIns="0" bIns="0" rtlCol="0" anchor="t">
            <a:spAutoFit/>
          </a:bodyPr>
          <a:lstStyle/>
          <a:p>
            <a:pPr algn="l">
              <a:lnSpc>
                <a:spcPts val="4778"/>
              </a:lnSpc>
            </a:pPr>
            <a:r>
              <a:rPr lang="en-US" sz="4266" b="1">
                <a:solidFill>
                  <a:srgbClr val="F9A727"/>
                </a:solidFill>
                <a:latin typeface="Montserrat Semi-Bold"/>
                <a:ea typeface="Montserrat Semi-Bold"/>
                <a:cs typeface="Montserrat Semi-Bold"/>
                <a:sym typeface="Montserrat Semi-Bold"/>
              </a:rPr>
              <a:t>Sanal Tanklar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793278" cy="7315200"/>
          </a:xfrm>
          <a:custGeom>
            <a:avLst/>
            <a:gdLst/>
            <a:ahLst/>
            <a:cxnLst/>
            <a:rect l="l" t="t" r="r" b="b"/>
            <a:pathLst>
              <a:path w="5793278" h="7315200">
                <a:moveTo>
                  <a:pt x="0" y="0"/>
                </a:moveTo>
                <a:lnTo>
                  <a:pt x="5793278" y="0"/>
                </a:lnTo>
                <a:lnTo>
                  <a:pt x="5793278" y="7315200"/>
                </a:lnTo>
                <a:lnTo>
                  <a:pt x="0" y="7315200"/>
                </a:lnTo>
                <a:lnTo>
                  <a:pt x="0" y="0"/>
                </a:lnTo>
                <a:close/>
              </a:path>
            </a:pathLst>
          </a:custGeom>
          <a:blipFill>
            <a:blip r:embed="rId3"/>
            <a:stretch>
              <a:fillRect l="-62014" r="-62014"/>
            </a:stretch>
          </a:blipFill>
        </p:spPr>
        <p:txBody>
          <a:bodyPr/>
          <a:lstStyle/>
          <a:p>
            <a:endParaRPr lang="tr-TR"/>
          </a:p>
        </p:txBody>
      </p:sp>
      <p:sp>
        <p:nvSpPr>
          <p:cNvPr id="3" name="AutoShape 3"/>
          <p:cNvSpPr/>
          <p:nvPr/>
        </p:nvSpPr>
        <p:spPr>
          <a:xfrm>
            <a:off x="5793278" y="0"/>
            <a:ext cx="3960322" cy="7315200"/>
          </a:xfrm>
          <a:prstGeom prst="rect">
            <a:avLst/>
          </a:prstGeom>
          <a:solidFill>
            <a:srgbClr val="00385C"/>
          </a:solidFill>
        </p:spPr>
        <p:txBody>
          <a:bodyPr/>
          <a:lstStyle/>
          <a:p>
            <a:endParaRPr lang="tr-TR"/>
          </a:p>
        </p:txBody>
      </p:sp>
      <p:sp>
        <p:nvSpPr>
          <p:cNvPr id="4" name="AutoShape 4"/>
          <p:cNvSpPr/>
          <p:nvPr/>
        </p:nvSpPr>
        <p:spPr>
          <a:xfrm>
            <a:off x="6255222" y="1685934"/>
            <a:ext cx="991280" cy="0"/>
          </a:xfrm>
          <a:prstGeom prst="line">
            <a:avLst/>
          </a:prstGeom>
          <a:ln w="38100" cap="rnd">
            <a:solidFill>
              <a:srgbClr val="F9A727"/>
            </a:solidFill>
            <a:prstDash val="solid"/>
            <a:headEnd type="none" w="sm" len="sm"/>
            <a:tailEnd type="none" w="sm" len="sm"/>
          </a:ln>
        </p:spPr>
        <p:txBody>
          <a:bodyPr/>
          <a:lstStyle/>
          <a:p>
            <a:endParaRPr lang="tr-TR"/>
          </a:p>
        </p:txBody>
      </p:sp>
      <p:sp>
        <p:nvSpPr>
          <p:cNvPr id="5" name="Freeform 5"/>
          <p:cNvSpPr/>
          <p:nvPr/>
        </p:nvSpPr>
        <p:spPr>
          <a:xfrm>
            <a:off x="1171958" y="182880"/>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p:cNvSpPr/>
          <p:nvPr/>
        </p:nvSpPr>
        <p:spPr>
          <a:xfrm>
            <a:off x="834280" y="2016189"/>
            <a:ext cx="7874857" cy="4872568"/>
          </a:xfrm>
          <a:custGeom>
            <a:avLst/>
            <a:gdLst/>
            <a:ahLst/>
            <a:cxnLst/>
            <a:rect l="l" t="t" r="r" b="b"/>
            <a:pathLst>
              <a:path w="7874857" h="4872568">
                <a:moveTo>
                  <a:pt x="0" y="0"/>
                </a:moveTo>
                <a:lnTo>
                  <a:pt x="7874857" y="0"/>
                </a:lnTo>
                <a:lnTo>
                  <a:pt x="7874857" y="4872568"/>
                </a:lnTo>
                <a:lnTo>
                  <a:pt x="0" y="4872568"/>
                </a:lnTo>
                <a:lnTo>
                  <a:pt x="0" y="0"/>
                </a:lnTo>
                <a:close/>
              </a:path>
            </a:pathLst>
          </a:custGeom>
          <a:blipFill>
            <a:blip r:embed="rId6"/>
            <a:stretch>
              <a:fillRect/>
            </a:stretch>
          </a:blipFill>
        </p:spPr>
        <p:txBody>
          <a:bodyPr/>
          <a:lstStyle/>
          <a:p>
            <a:endParaRPr lang="tr-TR"/>
          </a:p>
        </p:txBody>
      </p:sp>
      <p:sp>
        <p:nvSpPr>
          <p:cNvPr id="7" name="TextBox 7"/>
          <p:cNvSpPr txBox="1"/>
          <p:nvPr/>
        </p:nvSpPr>
        <p:spPr>
          <a:xfrm>
            <a:off x="6255222" y="220980"/>
            <a:ext cx="3696658" cy="1205399"/>
          </a:xfrm>
          <a:prstGeom prst="rect">
            <a:avLst/>
          </a:prstGeom>
        </p:spPr>
        <p:txBody>
          <a:bodyPr lIns="0" tIns="0" rIns="0" bIns="0" rtlCol="0" anchor="t">
            <a:spAutoFit/>
          </a:bodyPr>
          <a:lstStyle/>
          <a:p>
            <a:pPr algn="l">
              <a:lnSpc>
                <a:spcPts val="4778"/>
              </a:lnSpc>
            </a:pPr>
            <a:r>
              <a:rPr lang="en-US" sz="4266" b="1">
                <a:solidFill>
                  <a:srgbClr val="F9A727"/>
                </a:solidFill>
                <a:latin typeface="Montserrat Semi-Bold"/>
                <a:ea typeface="Montserrat Semi-Bold"/>
                <a:cs typeface="Montserrat Semi-Bold"/>
                <a:sym typeface="Montserrat Semi-Bold"/>
              </a:rPr>
              <a:t>Araçlar Ekranı</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8442" r="-34501" b="-31871"/>
            </a:stretch>
          </a:blipFill>
        </p:spPr>
        <p:txBody>
          <a:bodyPr/>
          <a:lstStyle/>
          <a:p>
            <a:endParaRPr lang="tr-TR"/>
          </a:p>
        </p:txBody>
      </p:sp>
      <p:sp>
        <p:nvSpPr>
          <p:cNvPr id="3" name="AutoShape 3"/>
          <p:cNvSpPr/>
          <p:nvPr/>
        </p:nvSpPr>
        <p:spPr>
          <a:xfrm>
            <a:off x="731520" y="1939311"/>
            <a:ext cx="991280" cy="0"/>
          </a:xfrm>
          <a:prstGeom prst="line">
            <a:avLst/>
          </a:prstGeom>
          <a:ln w="38100" cap="rnd">
            <a:solidFill>
              <a:srgbClr val="F9A727"/>
            </a:solidFill>
            <a:prstDash val="solid"/>
            <a:headEnd type="none" w="sm" len="sm"/>
            <a:tailEnd type="none" w="sm" len="sm"/>
          </a:ln>
        </p:spPr>
        <p:txBody>
          <a:bodyPr/>
          <a:lstStyle/>
          <a:p>
            <a:endParaRPr lang="tr-TR"/>
          </a:p>
        </p:txBody>
      </p:sp>
      <p:sp>
        <p:nvSpPr>
          <p:cNvPr id="4" name="Freeform 4"/>
          <p:cNvSpPr/>
          <p:nvPr/>
        </p:nvSpPr>
        <p:spPr>
          <a:xfrm>
            <a:off x="524001" y="2398227"/>
            <a:ext cx="8982069" cy="3637738"/>
          </a:xfrm>
          <a:custGeom>
            <a:avLst/>
            <a:gdLst/>
            <a:ahLst/>
            <a:cxnLst/>
            <a:rect l="l" t="t" r="r" b="b"/>
            <a:pathLst>
              <a:path w="8982069" h="3637738">
                <a:moveTo>
                  <a:pt x="0" y="0"/>
                </a:moveTo>
                <a:lnTo>
                  <a:pt x="8982068" y="0"/>
                </a:lnTo>
                <a:lnTo>
                  <a:pt x="8982068" y="3637738"/>
                </a:lnTo>
                <a:lnTo>
                  <a:pt x="0" y="3637738"/>
                </a:lnTo>
                <a:lnTo>
                  <a:pt x="0" y="0"/>
                </a:lnTo>
                <a:close/>
              </a:path>
            </a:pathLst>
          </a:custGeom>
          <a:blipFill>
            <a:blip r:embed="rId4"/>
            <a:stretch>
              <a:fillRect/>
            </a:stretch>
          </a:blipFill>
        </p:spPr>
        <p:txBody>
          <a:bodyPr/>
          <a:lstStyle/>
          <a:p>
            <a:endParaRPr lang="tr-TR"/>
          </a:p>
        </p:txBody>
      </p:sp>
      <p:sp>
        <p:nvSpPr>
          <p:cNvPr id="5" name="TextBox 5"/>
          <p:cNvSpPr txBox="1"/>
          <p:nvPr/>
        </p:nvSpPr>
        <p:spPr>
          <a:xfrm>
            <a:off x="731520" y="1149855"/>
            <a:ext cx="6004179" cy="609769"/>
          </a:xfrm>
          <a:prstGeom prst="rect">
            <a:avLst/>
          </a:prstGeom>
        </p:spPr>
        <p:txBody>
          <a:bodyPr lIns="0" tIns="0" rIns="0" bIns="0" rtlCol="0" anchor="t">
            <a:spAutoFit/>
          </a:bodyPr>
          <a:lstStyle/>
          <a:p>
            <a:pPr algn="l">
              <a:lnSpc>
                <a:spcPts val="4778"/>
              </a:lnSpc>
            </a:pPr>
            <a:r>
              <a:rPr lang="en-US" sz="4266" b="1">
                <a:solidFill>
                  <a:srgbClr val="FFFFFF"/>
                </a:solidFill>
                <a:latin typeface="Montserrat Semi-Bold"/>
                <a:ea typeface="Montserrat Semi-Bold"/>
                <a:cs typeface="Montserrat Semi-Bold"/>
                <a:sym typeface="Montserrat Semi-Bold"/>
              </a:rPr>
              <a:t>Proje Teslim İş Planı</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346" r="-16346"/>
            </a:stretch>
          </a:blipFill>
        </p:spPr>
        <p:txBody>
          <a:bodyPr/>
          <a:lstStyle/>
          <a:p>
            <a:endParaRPr lang="tr-TR"/>
          </a:p>
        </p:txBody>
      </p:sp>
      <p:sp>
        <p:nvSpPr>
          <p:cNvPr id="3" name="AutoShape 3"/>
          <p:cNvSpPr/>
          <p:nvPr/>
        </p:nvSpPr>
        <p:spPr>
          <a:xfrm>
            <a:off x="0" y="1389200"/>
            <a:ext cx="9753600" cy="3947575"/>
          </a:xfrm>
          <a:prstGeom prst="rect">
            <a:avLst/>
          </a:prstGeom>
          <a:solidFill>
            <a:srgbClr val="00385C">
              <a:alpha val="80000"/>
            </a:srgbClr>
          </a:solidFill>
        </p:spPr>
        <p:txBody>
          <a:bodyPr/>
          <a:lstStyle/>
          <a:p>
            <a:endParaRPr lang="tr-TR"/>
          </a:p>
        </p:txBody>
      </p:sp>
      <p:grpSp>
        <p:nvGrpSpPr>
          <p:cNvPr id="4" name="Group 4"/>
          <p:cNvGrpSpPr/>
          <p:nvPr/>
        </p:nvGrpSpPr>
        <p:grpSpPr>
          <a:xfrm>
            <a:off x="7268272" y="1389200"/>
            <a:ext cx="1595103" cy="307152"/>
            <a:chOff x="0" y="0"/>
            <a:chExt cx="2126804" cy="409535"/>
          </a:xfrm>
        </p:grpSpPr>
        <p:grpSp>
          <p:nvGrpSpPr>
            <p:cNvPr id="5" name="Group 5"/>
            <p:cNvGrpSpPr/>
            <p:nvPr/>
          </p:nvGrpSpPr>
          <p:grpSpPr>
            <a:xfrm>
              <a:off x="0" y="0"/>
              <a:ext cx="860163" cy="409535"/>
              <a:chOff x="0" y="0"/>
              <a:chExt cx="13398500" cy="6379210"/>
            </a:xfrm>
          </p:grpSpPr>
          <p:sp>
            <p:nvSpPr>
              <p:cNvPr id="6" name="Freeform 6"/>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nvGrpSpPr>
            <p:cNvPr id="7" name="Group 7"/>
            <p:cNvGrpSpPr/>
            <p:nvPr/>
          </p:nvGrpSpPr>
          <p:grpSpPr>
            <a:xfrm>
              <a:off x="633320" y="0"/>
              <a:ext cx="860163" cy="409535"/>
              <a:chOff x="0" y="0"/>
              <a:chExt cx="13398500" cy="6379210"/>
            </a:xfrm>
          </p:grpSpPr>
          <p:sp>
            <p:nvSpPr>
              <p:cNvPr id="8" name="Freeform 8"/>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nvGrpSpPr>
            <p:cNvPr id="9" name="Group 9"/>
            <p:cNvGrpSpPr/>
            <p:nvPr/>
          </p:nvGrpSpPr>
          <p:grpSpPr>
            <a:xfrm>
              <a:off x="1266641" y="0"/>
              <a:ext cx="860163" cy="409535"/>
              <a:chOff x="0" y="0"/>
              <a:chExt cx="13398500" cy="6379210"/>
            </a:xfrm>
          </p:grpSpPr>
          <p:sp>
            <p:nvSpPr>
              <p:cNvPr id="10" name="Freeform 10"/>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sp>
        <p:nvSpPr>
          <p:cNvPr id="11" name="Freeform 11"/>
          <p:cNvSpPr/>
          <p:nvPr/>
        </p:nvSpPr>
        <p:spPr>
          <a:xfrm>
            <a:off x="4645530" y="3362987"/>
            <a:ext cx="462541" cy="115635"/>
          </a:xfrm>
          <a:custGeom>
            <a:avLst/>
            <a:gdLst/>
            <a:ahLst/>
            <a:cxnLst/>
            <a:rect l="l" t="t" r="r" b="b"/>
            <a:pathLst>
              <a:path w="462541" h="115635">
                <a:moveTo>
                  <a:pt x="0" y="0"/>
                </a:moveTo>
                <a:lnTo>
                  <a:pt x="462540" y="0"/>
                </a:lnTo>
                <a:lnTo>
                  <a:pt x="462540" y="115635"/>
                </a:lnTo>
                <a:lnTo>
                  <a:pt x="0" y="115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2" name="TextBox 12"/>
          <p:cNvSpPr txBox="1"/>
          <p:nvPr/>
        </p:nvSpPr>
        <p:spPr>
          <a:xfrm>
            <a:off x="379624" y="1580875"/>
            <a:ext cx="8994351" cy="1684834"/>
          </a:xfrm>
          <a:prstGeom prst="rect">
            <a:avLst/>
          </a:prstGeom>
        </p:spPr>
        <p:txBody>
          <a:bodyPr lIns="0" tIns="0" rIns="0" bIns="0" rtlCol="0" anchor="t">
            <a:spAutoFit/>
          </a:bodyPr>
          <a:lstStyle/>
          <a:p>
            <a:pPr algn="ctr">
              <a:lnSpc>
                <a:spcPts val="4465"/>
              </a:lnSpc>
            </a:pPr>
            <a:r>
              <a:rPr lang="en-US" sz="3987" b="1">
                <a:solidFill>
                  <a:srgbClr val="FFFFFF"/>
                </a:solidFill>
                <a:latin typeface="Montserrat Semi-Bold"/>
                <a:ea typeface="Montserrat Semi-Bold"/>
                <a:cs typeface="Montserrat Semi-Bold"/>
                <a:sym typeface="Montserrat Semi-Bold"/>
              </a:rPr>
              <a:t>EreNet Akaryakıt Otomasyonu Hangi Müşterilerimiz </a:t>
            </a:r>
          </a:p>
          <a:p>
            <a:pPr algn="ctr">
              <a:lnSpc>
                <a:spcPts val="4465"/>
              </a:lnSpc>
            </a:pPr>
            <a:r>
              <a:rPr lang="en-US" sz="3987" b="1">
                <a:solidFill>
                  <a:srgbClr val="FFFFFF"/>
                </a:solidFill>
                <a:latin typeface="Montserrat Semi-Bold"/>
                <a:ea typeface="Montserrat Semi-Bold"/>
                <a:cs typeface="Montserrat Semi-Bold"/>
                <a:sym typeface="Montserrat Semi-Bold"/>
              </a:rPr>
              <a:t>İçin İdeal ?</a:t>
            </a:r>
          </a:p>
        </p:txBody>
      </p:sp>
      <p:sp>
        <p:nvSpPr>
          <p:cNvPr id="13" name="TextBox 13"/>
          <p:cNvSpPr txBox="1"/>
          <p:nvPr/>
        </p:nvSpPr>
        <p:spPr>
          <a:xfrm>
            <a:off x="244932" y="3559749"/>
            <a:ext cx="9129044" cy="1564513"/>
          </a:xfrm>
          <a:prstGeom prst="rect">
            <a:avLst/>
          </a:prstGeom>
        </p:spPr>
        <p:txBody>
          <a:bodyPr lIns="0" tIns="0" rIns="0" bIns="0" rtlCol="0" anchor="t">
            <a:spAutoFit/>
          </a:bodyPr>
          <a:lstStyle/>
          <a:p>
            <a:pPr algn="ctr">
              <a:lnSpc>
                <a:spcPts val="2491"/>
              </a:lnSpc>
            </a:pPr>
            <a:r>
              <a:rPr lang="en-US" sz="1779" spc="208">
                <a:solidFill>
                  <a:srgbClr val="FFFFFF"/>
                </a:solidFill>
                <a:latin typeface="Lato"/>
                <a:ea typeface="Lato"/>
                <a:cs typeface="Lato"/>
                <a:sym typeface="Lato"/>
              </a:rPr>
              <a:t>Eresense EreNet Akaryakıt Otomasyonu, beton santralleri, fabrikalar, tarım çiftlikleri gibi orta ve düşük hacimli müşterilerimiz için tasarlandı. </a:t>
            </a:r>
          </a:p>
          <a:p>
            <a:pPr algn="ctr">
              <a:lnSpc>
                <a:spcPts val="2491"/>
              </a:lnSpc>
              <a:spcBef>
                <a:spcPct val="0"/>
              </a:spcBef>
            </a:pPr>
            <a:r>
              <a:rPr lang="en-US" sz="1779" spc="208">
                <a:solidFill>
                  <a:srgbClr val="FFFFFF"/>
                </a:solidFill>
                <a:latin typeface="Lato"/>
                <a:ea typeface="Lato"/>
                <a:cs typeface="Lato"/>
                <a:sym typeface="Lato"/>
              </a:rPr>
              <a:t>Bu müşterilerimizin akaryakıt otomasyonundan en temel beklentileri, hangi araçlarının, hangi tarihte, kaç litre yakıt aldığını görmek ve tanımlı araçlardan farklı araçlara yakıt verilmesini engellemektir.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6532" r="-16532"/>
            </a:stretch>
          </a:blipFill>
        </p:spPr>
        <p:txBody>
          <a:bodyPr/>
          <a:lstStyle/>
          <a:p>
            <a:endParaRPr lang="tr-TR"/>
          </a:p>
        </p:txBody>
      </p:sp>
      <p:sp>
        <p:nvSpPr>
          <p:cNvPr id="3" name="AutoShape 3"/>
          <p:cNvSpPr/>
          <p:nvPr/>
        </p:nvSpPr>
        <p:spPr>
          <a:xfrm>
            <a:off x="548640" y="1463040"/>
            <a:ext cx="8656320" cy="4389120"/>
          </a:xfrm>
          <a:prstGeom prst="rect">
            <a:avLst/>
          </a:prstGeom>
          <a:solidFill>
            <a:srgbClr val="00385C">
              <a:alpha val="80000"/>
            </a:srgbClr>
          </a:solidFill>
        </p:spPr>
        <p:txBody>
          <a:bodyPr/>
          <a:lstStyle/>
          <a:p>
            <a:endParaRPr lang="tr-TR"/>
          </a:p>
        </p:txBody>
      </p:sp>
      <p:sp>
        <p:nvSpPr>
          <p:cNvPr id="4" name="Freeform 4"/>
          <p:cNvSpPr/>
          <p:nvPr/>
        </p:nvSpPr>
        <p:spPr>
          <a:xfrm>
            <a:off x="954495" y="1740989"/>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a:off x="4101686" y="4562494"/>
            <a:ext cx="2018005" cy="350432"/>
          </a:xfrm>
          <a:custGeom>
            <a:avLst/>
            <a:gdLst/>
            <a:ahLst/>
            <a:cxnLst/>
            <a:rect l="l" t="t" r="r" b="b"/>
            <a:pathLst>
              <a:path w="2018005" h="350432">
                <a:moveTo>
                  <a:pt x="0" y="0"/>
                </a:moveTo>
                <a:lnTo>
                  <a:pt x="2018005" y="0"/>
                </a:lnTo>
                <a:lnTo>
                  <a:pt x="2018005" y="350432"/>
                </a:lnTo>
                <a:lnTo>
                  <a:pt x="0" y="350432"/>
                </a:lnTo>
                <a:lnTo>
                  <a:pt x="0" y="0"/>
                </a:lnTo>
                <a:close/>
              </a:path>
            </a:pathLst>
          </a:custGeom>
          <a:blipFill>
            <a:blip r:embed="rId6"/>
            <a:stretch>
              <a:fillRect/>
            </a:stretch>
          </a:blipFill>
        </p:spPr>
        <p:txBody>
          <a:bodyPr/>
          <a:lstStyle/>
          <a:p>
            <a:endParaRPr lang="tr-TR"/>
          </a:p>
        </p:txBody>
      </p:sp>
      <p:sp>
        <p:nvSpPr>
          <p:cNvPr id="6" name="TextBox 6"/>
          <p:cNvSpPr txBox="1"/>
          <p:nvPr/>
        </p:nvSpPr>
        <p:spPr>
          <a:xfrm>
            <a:off x="954495" y="2947195"/>
            <a:ext cx="7844609" cy="1386630"/>
          </a:xfrm>
          <a:prstGeom prst="rect">
            <a:avLst/>
          </a:prstGeom>
        </p:spPr>
        <p:txBody>
          <a:bodyPr lIns="0" tIns="0" rIns="0" bIns="0" rtlCol="0" anchor="t">
            <a:spAutoFit/>
          </a:bodyPr>
          <a:lstStyle/>
          <a:p>
            <a:pPr algn="ctr">
              <a:lnSpc>
                <a:spcPts val="11375"/>
              </a:lnSpc>
              <a:spcBef>
                <a:spcPct val="0"/>
              </a:spcBef>
            </a:pPr>
            <a:r>
              <a:rPr lang="en-US" sz="8125" b="1">
                <a:solidFill>
                  <a:srgbClr val="FFFFFF"/>
                </a:solidFill>
                <a:latin typeface="Montserrat Semi-Bold"/>
                <a:ea typeface="Montserrat Semi-Bold"/>
                <a:cs typeface="Montserrat Semi-Bold"/>
                <a:sym typeface="Montserrat Semi-Bold"/>
              </a:rPr>
              <a:t>TEŞEKKÜRLER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3021" y="0"/>
            <a:ext cx="12942277" cy="7315200"/>
          </a:xfrm>
          <a:custGeom>
            <a:avLst/>
            <a:gdLst/>
            <a:ahLst/>
            <a:cxnLst/>
            <a:rect l="l" t="t" r="r" b="b"/>
            <a:pathLst>
              <a:path w="12942277" h="7315200">
                <a:moveTo>
                  <a:pt x="0" y="0"/>
                </a:moveTo>
                <a:lnTo>
                  <a:pt x="12942277" y="0"/>
                </a:lnTo>
                <a:lnTo>
                  <a:pt x="12942277" y="7315200"/>
                </a:lnTo>
                <a:lnTo>
                  <a:pt x="0" y="7315200"/>
                </a:lnTo>
                <a:lnTo>
                  <a:pt x="0" y="0"/>
                </a:lnTo>
                <a:close/>
              </a:path>
            </a:pathLst>
          </a:custGeom>
          <a:blipFill>
            <a:blip r:embed="rId3"/>
            <a:stretch>
              <a:fillRect/>
            </a:stretch>
          </a:blipFill>
        </p:spPr>
        <p:txBody>
          <a:bodyPr/>
          <a:lstStyle/>
          <a:p>
            <a:endParaRPr lang="tr-TR"/>
          </a:p>
        </p:txBody>
      </p:sp>
      <p:grpSp>
        <p:nvGrpSpPr>
          <p:cNvPr id="3" name="Group 3"/>
          <p:cNvGrpSpPr/>
          <p:nvPr/>
        </p:nvGrpSpPr>
        <p:grpSpPr>
          <a:xfrm>
            <a:off x="-7369932" y="-1934245"/>
            <a:ext cx="14282884" cy="13194556"/>
            <a:chOff x="0" y="0"/>
            <a:chExt cx="19043845" cy="17592741"/>
          </a:xfrm>
        </p:grpSpPr>
        <p:sp>
          <p:nvSpPr>
            <p:cNvPr id="4" name="Freeform 4"/>
            <p:cNvSpPr/>
            <p:nvPr/>
          </p:nvSpPr>
          <p:spPr>
            <a:xfrm rot="-1740267">
              <a:off x="3929129" y="2302701"/>
              <a:ext cx="12812015" cy="12812015"/>
            </a:xfrm>
            <a:custGeom>
              <a:avLst/>
              <a:gdLst/>
              <a:ahLst/>
              <a:cxnLst/>
              <a:rect l="l" t="t" r="r" b="b"/>
              <a:pathLst>
                <a:path w="12812015" h="12812015">
                  <a:moveTo>
                    <a:pt x="0" y="0"/>
                  </a:moveTo>
                  <a:lnTo>
                    <a:pt x="12812015" y="0"/>
                  </a:lnTo>
                  <a:lnTo>
                    <a:pt x="12812015" y="12812015"/>
                  </a:lnTo>
                  <a:lnTo>
                    <a:pt x="0" y="12812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rot="-1740267">
              <a:off x="3591902" y="2478025"/>
              <a:ext cx="12812015" cy="12812015"/>
            </a:xfrm>
            <a:custGeom>
              <a:avLst/>
              <a:gdLst/>
              <a:ahLst/>
              <a:cxnLst/>
              <a:rect l="l" t="t" r="r" b="b"/>
              <a:pathLst>
                <a:path w="12812015" h="12812015">
                  <a:moveTo>
                    <a:pt x="0" y="0"/>
                  </a:moveTo>
                  <a:lnTo>
                    <a:pt x="12812016" y="0"/>
                  </a:lnTo>
                  <a:lnTo>
                    <a:pt x="12812016" y="12812015"/>
                  </a:lnTo>
                  <a:lnTo>
                    <a:pt x="0" y="128120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Freeform 6"/>
            <p:cNvSpPr/>
            <p:nvPr/>
          </p:nvSpPr>
          <p:spPr>
            <a:xfrm>
              <a:off x="0" y="3493482"/>
              <a:ext cx="10166523" cy="10138270"/>
            </a:xfrm>
            <a:custGeom>
              <a:avLst/>
              <a:gdLst/>
              <a:ahLst/>
              <a:cxnLst/>
              <a:rect l="l" t="t" r="r" b="b"/>
              <a:pathLst>
                <a:path w="10166523" h="10138270">
                  <a:moveTo>
                    <a:pt x="0" y="0"/>
                  </a:moveTo>
                  <a:lnTo>
                    <a:pt x="10166523" y="0"/>
                  </a:lnTo>
                  <a:lnTo>
                    <a:pt x="10166523" y="10138270"/>
                  </a:lnTo>
                  <a:lnTo>
                    <a:pt x="0" y="10138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sp>
        <p:nvSpPr>
          <p:cNvPr id="7" name="Freeform 7"/>
          <p:cNvSpPr/>
          <p:nvPr/>
        </p:nvSpPr>
        <p:spPr>
          <a:xfrm>
            <a:off x="4878244" y="182880"/>
            <a:ext cx="942289" cy="1097280"/>
          </a:xfrm>
          <a:custGeom>
            <a:avLst/>
            <a:gdLst/>
            <a:ahLst/>
            <a:cxnLst/>
            <a:rect l="l" t="t" r="r" b="b"/>
            <a:pathLst>
              <a:path w="942289" h="1097280">
                <a:moveTo>
                  <a:pt x="0" y="0"/>
                </a:moveTo>
                <a:lnTo>
                  <a:pt x="942289" y="0"/>
                </a:lnTo>
                <a:lnTo>
                  <a:pt x="942289" y="1097280"/>
                </a:lnTo>
                <a:lnTo>
                  <a:pt x="0" y="10972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grpSp>
        <p:nvGrpSpPr>
          <p:cNvPr id="8" name="Group 8"/>
          <p:cNvGrpSpPr>
            <a:grpSpLocks noChangeAspect="1"/>
          </p:cNvGrpSpPr>
          <p:nvPr/>
        </p:nvGrpSpPr>
        <p:grpSpPr>
          <a:xfrm>
            <a:off x="137319" y="135566"/>
            <a:ext cx="2612229" cy="2612229"/>
            <a:chOff x="0" y="0"/>
            <a:chExt cx="6350000" cy="6350000"/>
          </a:xfrm>
        </p:grpSpPr>
        <p:sp>
          <p:nvSpPr>
            <p:cNvPr id="9" name="Freeform 9"/>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9A727"/>
            </a:solidFill>
          </p:spPr>
          <p:txBody>
            <a:bodyPr/>
            <a:lstStyle/>
            <a:p>
              <a:endParaRPr lang="tr-TR"/>
            </a:p>
          </p:txBody>
        </p:sp>
        <p:sp>
          <p:nvSpPr>
            <p:cNvPr id="10" name="Freeform 10"/>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12"/>
              <a:stretch>
                <a:fillRect l="223" r="223"/>
              </a:stretch>
            </a:blipFill>
          </p:spPr>
          <p:txBody>
            <a:bodyPr/>
            <a:lstStyle/>
            <a:p>
              <a:endParaRPr lang="tr-TR"/>
            </a:p>
          </p:txBody>
        </p:sp>
      </p:grpSp>
      <p:grpSp>
        <p:nvGrpSpPr>
          <p:cNvPr id="11" name="Group 11"/>
          <p:cNvGrpSpPr>
            <a:grpSpLocks noChangeAspect="1"/>
          </p:cNvGrpSpPr>
          <p:nvPr/>
        </p:nvGrpSpPr>
        <p:grpSpPr>
          <a:xfrm>
            <a:off x="2749548" y="1552903"/>
            <a:ext cx="2612229" cy="2612229"/>
            <a:chOff x="0" y="0"/>
            <a:chExt cx="6350000" cy="6350000"/>
          </a:xfrm>
        </p:grpSpPr>
        <p:sp>
          <p:nvSpPr>
            <p:cNvPr id="12" name="Freeform 12"/>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9A727"/>
            </a:solidFill>
          </p:spPr>
          <p:txBody>
            <a:bodyPr/>
            <a:lstStyle/>
            <a:p>
              <a:endParaRPr lang="tr-TR"/>
            </a:p>
          </p:txBody>
        </p:sp>
        <p:sp>
          <p:nvSpPr>
            <p:cNvPr id="13" name="Freeform 13"/>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13"/>
              <a:stretch>
                <a:fillRect l="223" r="223"/>
              </a:stretch>
            </a:blipFill>
          </p:spPr>
          <p:txBody>
            <a:bodyPr/>
            <a:lstStyle/>
            <a:p>
              <a:endParaRPr lang="tr-TR"/>
            </a:p>
          </p:txBody>
        </p:sp>
      </p:grpSp>
      <p:grpSp>
        <p:nvGrpSpPr>
          <p:cNvPr id="14" name="Group 14"/>
          <p:cNvGrpSpPr>
            <a:grpSpLocks noChangeAspect="1"/>
          </p:cNvGrpSpPr>
          <p:nvPr/>
        </p:nvGrpSpPr>
        <p:grpSpPr>
          <a:xfrm>
            <a:off x="2125300" y="4437876"/>
            <a:ext cx="2612229" cy="2612229"/>
            <a:chOff x="0" y="0"/>
            <a:chExt cx="6350000" cy="6350000"/>
          </a:xfrm>
        </p:grpSpPr>
        <p:sp>
          <p:nvSpPr>
            <p:cNvPr id="15" name="Freeform 1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9A727"/>
            </a:solidFill>
          </p:spPr>
          <p:txBody>
            <a:bodyPr/>
            <a:lstStyle/>
            <a:p>
              <a:endParaRPr lang="tr-TR"/>
            </a:p>
          </p:txBody>
        </p:sp>
        <p:sp>
          <p:nvSpPr>
            <p:cNvPr id="16" name="Freeform 16"/>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14"/>
              <a:stretch>
                <a:fillRect l="-38313" r="-38313"/>
              </a:stretch>
            </a:blipFill>
          </p:spPr>
          <p:txBody>
            <a:bodyPr/>
            <a:lstStyle/>
            <a:p>
              <a:endParaRPr lang="tr-TR"/>
            </a:p>
          </p:txBody>
        </p:sp>
      </p:grpSp>
      <p:grpSp>
        <p:nvGrpSpPr>
          <p:cNvPr id="17" name="Group 17"/>
          <p:cNvGrpSpPr/>
          <p:nvPr/>
        </p:nvGrpSpPr>
        <p:grpSpPr>
          <a:xfrm>
            <a:off x="137319" y="3955583"/>
            <a:ext cx="2871406" cy="419100"/>
            <a:chOff x="0" y="0"/>
            <a:chExt cx="3828541" cy="558800"/>
          </a:xfrm>
        </p:grpSpPr>
        <p:sp>
          <p:nvSpPr>
            <p:cNvPr id="18" name="AutoShape 18"/>
            <p:cNvSpPr/>
            <p:nvPr/>
          </p:nvSpPr>
          <p:spPr>
            <a:xfrm>
              <a:off x="0" y="279400"/>
              <a:ext cx="3828541" cy="0"/>
            </a:xfrm>
            <a:prstGeom prst="line">
              <a:avLst/>
            </a:prstGeom>
            <a:ln w="558800" cap="rnd">
              <a:solidFill>
                <a:srgbClr val="F9A727"/>
              </a:solidFill>
              <a:prstDash val="solid"/>
              <a:headEnd type="none" w="sm" len="sm"/>
              <a:tailEnd type="none" w="sm" len="sm"/>
            </a:ln>
          </p:spPr>
          <p:txBody>
            <a:bodyPr/>
            <a:lstStyle/>
            <a:p>
              <a:endParaRPr lang="tr-TR"/>
            </a:p>
          </p:txBody>
        </p:sp>
        <p:sp>
          <p:nvSpPr>
            <p:cNvPr id="19" name="TextBox 19"/>
            <p:cNvSpPr txBox="1"/>
            <p:nvPr/>
          </p:nvSpPr>
          <p:spPr>
            <a:xfrm>
              <a:off x="310181" y="46040"/>
              <a:ext cx="3163048" cy="414996"/>
            </a:xfrm>
            <a:prstGeom prst="rect">
              <a:avLst/>
            </a:prstGeom>
          </p:spPr>
          <p:txBody>
            <a:bodyPr lIns="0" tIns="0" rIns="0" bIns="0" rtlCol="0" anchor="t">
              <a:spAutoFit/>
            </a:bodyPr>
            <a:lstStyle/>
            <a:p>
              <a:pPr algn="ctr">
                <a:lnSpc>
                  <a:spcPts val="2619"/>
                </a:lnSpc>
                <a:spcBef>
                  <a:spcPct val="0"/>
                </a:spcBef>
              </a:pPr>
              <a:r>
                <a:rPr lang="en-US" sz="1871" b="1">
                  <a:solidFill>
                    <a:srgbClr val="000000"/>
                  </a:solidFill>
                  <a:latin typeface="Montserrat Semi-Bold"/>
                  <a:ea typeface="Montserrat Semi-Bold"/>
                  <a:cs typeface="Montserrat Semi-Bold"/>
                  <a:sym typeface="Montserrat Semi-Bold"/>
                </a:rPr>
                <a:t>Nasıl Yakıt Alınır?</a:t>
              </a:r>
            </a:p>
          </p:txBody>
        </p:sp>
      </p:grpSp>
      <p:sp>
        <p:nvSpPr>
          <p:cNvPr id="20" name="AutoShape 20"/>
          <p:cNvSpPr/>
          <p:nvPr/>
        </p:nvSpPr>
        <p:spPr>
          <a:xfrm>
            <a:off x="5688353" y="865823"/>
            <a:ext cx="2904063" cy="0"/>
          </a:xfrm>
          <a:prstGeom prst="line">
            <a:avLst/>
          </a:prstGeom>
          <a:ln w="828675" cap="rnd">
            <a:solidFill>
              <a:srgbClr val="F9A727"/>
            </a:solidFill>
            <a:prstDash val="solid"/>
            <a:headEnd type="none" w="sm" len="sm"/>
            <a:tailEnd type="none" w="sm" len="sm"/>
          </a:ln>
        </p:spPr>
        <p:txBody>
          <a:bodyPr/>
          <a:lstStyle/>
          <a:p>
            <a:endParaRPr lang="tr-TR"/>
          </a:p>
        </p:txBody>
      </p:sp>
      <p:sp>
        <p:nvSpPr>
          <p:cNvPr id="21" name="TextBox 21"/>
          <p:cNvSpPr txBox="1"/>
          <p:nvPr/>
        </p:nvSpPr>
        <p:spPr>
          <a:xfrm>
            <a:off x="5939963" y="495886"/>
            <a:ext cx="2399267" cy="663674"/>
          </a:xfrm>
          <a:prstGeom prst="rect">
            <a:avLst/>
          </a:prstGeom>
        </p:spPr>
        <p:txBody>
          <a:bodyPr lIns="0" tIns="0" rIns="0" bIns="0" rtlCol="0" anchor="t">
            <a:spAutoFit/>
          </a:bodyPr>
          <a:lstStyle/>
          <a:p>
            <a:pPr algn="ctr">
              <a:lnSpc>
                <a:spcPts val="5419"/>
              </a:lnSpc>
              <a:spcBef>
                <a:spcPct val="0"/>
              </a:spcBef>
            </a:pPr>
            <a:r>
              <a:rPr lang="en-US" sz="3871" b="1">
                <a:solidFill>
                  <a:srgbClr val="000000"/>
                </a:solidFill>
                <a:latin typeface="Montserrat Semi-Bold"/>
                <a:ea typeface="Montserrat Semi-Bold"/>
                <a:cs typeface="Montserrat Semi-Bold"/>
                <a:sym typeface="Montserrat Semi-Bold"/>
              </a:rPr>
              <a:t>EreNet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16726" y="0"/>
            <a:ext cx="5992671" cy="3828406"/>
          </a:xfrm>
          <a:custGeom>
            <a:avLst/>
            <a:gdLst/>
            <a:ahLst/>
            <a:cxnLst/>
            <a:rect l="l" t="t" r="r" b="b"/>
            <a:pathLst>
              <a:path w="5992671" h="3828406">
                <a:moveTo>
                  <a:pt x="0" y="0"/>
                </a:moveTo>
                <a:lnTo>
                  <a:pt x="5992671" y="0"/>
                </a:lnTo>
                <a:lnTo>
                  <a:pt x="5992671" y="3828406"/>
                </a:lnTo>
                <a:lnTo>
                  <a:pt x="0" y="3828406"/>
                </a:lnTo>
                <a:lnTo>
                  <a:pt x="0" y="0"/>
                </a:lnTo>
                <a:close/>
              </a:path>
            </a:pathLst>
          </a:custGeom>
          <a:blipFill>
            <a:blip r:embed="rId3"/>
            <a:stretch>
              <a:fillRect t="-2082" b="-2082"/>
            </a:stretch>
          </a:blipFill>
        </p:spPr>
        <p:txBody>
          <a:bodyPr/>
          <a:lstStyle/>
          <a:p>
            <a:endParaRPr lang="tr-TR"/>
          </a:p>
        </p:txBody>
      </p:sp>
      <p:sp>
        <p:nvSpPr>
          <p:cNvPr id="3" name="AutoShape 3"/>
          <p:cNvSpPr/>
          <p:nvPr/>
        </p:nvSpPr>
        <p:spPr>
          <a:xfrm>
            <a:off x="0" y="0"/>
            <a:ext cx="3916726" cy="7315200"/>
          </a:xfrm>
          <a:prstGeom prst="rect">
            <a:avLst/>
          </a:prstGeom>
          <a:solidFill>
            <a:srgbClr val="00385C"/>
          </a:solidFill>
        </p:spPr>
        <p:txBody>
          <a:bodyPr/>
          <a:lstStyle/>
          <a:p>
            <a:endParaRPr lang="tr-TR"/>
          </a:p>
        </p:txBody>
      </p:sp>
      <p:sp>
        <p:nvSpPr>
          <p:cNvPr id="4" name="Freeform 4"/>
          <p:cNvSpPr/>
          <p:nvPr/>
        </p:nvSpPr>
        <p:spPr>
          <a:xfrm>
            <a:off x="1623961" y="4224711"/>
            <a:ext cx="668804" cy="607776"/>
          </a:xfrm>
          <a:custGeom>
            <a:avLst/>
            <a:gdLst/>
            <a:ahLst/>
            <a:cxnLst/>
            <a:rect l="l" t="t" r="r" b="b"/>
            <a:pathLst>
              <a:path w="668804" h="607776">
                <a:moveTo>
                  <a:pt x="0" y="0"/>
                </a:moveTo>
                <a:lnTo>
                  <a:pt x="668804" y="0"/>
                </a:lnTo>
                <a:lnTo>
                  <a:pt x="668804" y="607776"/>
                </a:lnTo>
                <a:lnTo>
                  <a:pt x="0" y="607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a:off x="1727895" y="1558032"/>
            <a:ext cx="460936" cy="115234"/>
          </a:xfrm>
          <a:custGeom>
            <a:avLst/>
            <a:gdLst/>
            <a:ahLst/>
            <a:cxnLst/>
            <a:rect l="l" t="t" r="r" b="b"/>
            <a:pathLst>
              <a:path w="460936" h="115234">
                <a:moveTo>
                  <a:pt x="0" y="0"/>
                </a:moveTo>
                <a:lnTo>
                  <a:pt x="460936" y="0"/>
                </a:lnTo>
                <a:lnTo>
                  <a:pt x="460936" y="115234"/>
                </a:lnTo>
                <a:lnTo>
                  <a:pt x="0" y="115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TextBox 6"/>
          <p:cNvSpPr txBox="1"/>
          <p:nvPr/>
        </p:nvSpPr>
        <p:spPr>
          <a:xfrm>
            <a:off x="6925162" y="5669629"/>
            <a:ext cx="2279798" cy="1119717"/>
          </a:xfrm>
          <a:prstGeom prst="rect">
            <a:avLst/>
          </a:prstGeom>
        </p:spPr>
        <p:txBody>
          <a:bodyPr lIns="0" tIns="0" rIns="0" bIns="0" rtlCol="0" anchor="t">
            <a:spAutoFit/>
          </a:bodyPr>
          <a:lstStyle/>
          <a:p>
            <a:pPr algn="ctr">
              <a:lnSpc>
                <a:spcPts val="1493"/>
              </a:lnSpc>
              <a:spcBef>
                <a:spcPct val="0"/>
              </a:spcBef>
            </a:pPr>
            <a:r>
              <a:rPr lang="en-US" sz="1066" spc="124">
                <a:solidFill>
                  <a:srgbClr val="2B2B2B"/>
                </a:solidFill>
                <a:latin typeface="Lato"/>
                <a:ea typeface="Lato"/>
                <a:cs typeface="Lato"/>
                <a:sym typeface="Lato"/>
              </a:rPr>
              <a:t>Eresense sistemleri SAP, Oracle, Logo ve Mikro gibi ERP ve muhasebe programlarına ek olarak araç takip sistemlerine de entegredirler. </a:t>
            </a:r>
          </a:p>
        </p:txBody>
      </p:sp>
      <p:sp>
        <p:nvSpPr>
          <p:cNvPr id="7" name="TextBox 7"/>
          <p:cNvSpPr txBox="1"/>
          <p:nvPr/>
        </p:nvSpPr>
        <p:spPr>
          <a:xfrm>
            <a:off x="6925162" y="5260660"/>
            <a:ext cx="2279798" cy="210058"/>
          </a:xfrm>
          <a:prstGeom prst="rect">
            <a:avLst/>
          </a:prstGeom>
        </p:spPr>
        <p:txBody>
          <a:bodyPr lIns="0" tIns="0" rIns="0" bIns="0" rtlCol="0" anchor="t">
            <a:spAutoFit/>
          </a:bodyPr>
          <a:lstStyle/>
          <a:p>
            <a:pPr algn="ctr">
              <a:lnSpc>
                <a:spcPts val="1791"/>
              </a:lnSpc>
              <a:spcBef>
                <a:spcPct val="0"/>
              </a:spcBef>
            </a:pPr>
            <a:r>
              <a:rPr lang="en-US" sz="1280" b="1">
                <a:solidFill>
                  <a:srgbClr val="00385C"/>
                </a:solidFill>
                <a:latin typeface="Montserrat Semi-Bold"/>
                <a:ea typeface="Montserrat Semi-Bold"/>
                <a:cs typeface="Montserrat Semi-Bold"/>
                <a:sym typeface="Montserrat Semi-Bold"/>
              </a:rPr>
              <a:t>ENTEGRASYONLAR</a:t>
            </a:r>
          </a:p>
        </p:txBody>
      </p:sp>
      <p:sp>
        <p:nvSpPr>
          <p:cNvPr id="10" name="Freeform 10"/>
          <p:cNvSpPr/>
          <p:nvPr/>
        </p:nvSpPr>
        <p:spPr>
          <a:xfrm>
            <a:off x="5084668" y="4224711"/>
            <a:ext cx="768560" cy="779275"/>
          </a:xfrm>
          <a:custGeom>
            <a:avLst/>
            <a:gdLst/>
            <a:ahLst/>
            <a:cxnLst/>
            <a:rect l="l" t="t" r="r" b="b"/>
            <a:pathLst>
              <a:path w="768560" h="779275">
                <a:moveTo>
                  <a:pt x="0" y="0"/>
                </a:moveTo>
                <a:lnTo>
                  <a:pt x="768560" y="0"/>
                </a:lnTo>
                <a:lnTo>
                  <a:pt x="768560" y="779275"/>
                </a:lnTo>
                <a:lnTo>
                  <a:pt x="0" y="7792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1" name="Freeform 11"/>
          <p:cNvSpPr/>
          <p:nvPr/>
        </p:nvSpPr>
        <p:spPr>
          <a:xfrm>
            <a:off x="7639592" y="4328479"/>
            <a:ext cx="746385" cy="740787"/>
          </a:xfrm>
          <a:custGeom>
            <a:avLst/>
            <a:gdLst/>
            <a:ahLst/>
            <a:cxnLst/>
            <a:rect l="l" t="t" r="r" b="b"/>
            <a:pathLst>
              <a:path w="746385" h="740787">
                <a:moveTo>
                  <a:pt x="0" y="0"/>
                </a:moveTo>
                <a:lnTo>
                  <a:pt x="746385" y="0"/>
                </a:lnTo>
                <a:lnTo>
                  <a:pt x="746385" y="740787"/>
                </a:lnTo>
                <a:lnTo>
                  <a:pt x="0" y="740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12" name="TextBox 12"/>
          <p:cNvSpPr txBox="1"/>
          <p:nvPr/>
        </p:nvSpPr>
        <p:spPr>
          <a:xfrm>
            <a:off x="457571" y="251037"/>
            <a:ext cx="3001585" cy="609769"/>
          </a:xfrm>
          <a:prstGeom prst="rect">
            <a:avLst/>
          </a:prstGeom>
        </p:spPr>
        <p:txBody>
          <a:bodyPr lIns="0" tIns="0" rIns="0" bIns="0" rtlCol="0" anchor="t">
            <a:spAutoFit/>
          </a:bodyPr>
          <a:lstStyle/>
          <a:p>
            <a:pPr algn="ctr">
              <a:lnSpc>
                <a:spcPts val="4778"/>
              </a:lnSpc>
            </a:pPr>
            <a:r>
              <a:rPr lang="en-US" sz="4266" b="1">
                <a:solidFill>
                  <a:srgbClr val="FFFFFF"/>
                </a:solidFill>
                <a:latin typeface="Montserrat Bold"/>
                <a:ea typeface="Montserrat Bold"/>
                <a:cs typeface="Montserrat Bold"/>
                <a:sym typeface="Montserrat Bold"/>
              </a:rPr>
              <a:t>Sistem</a:t>
            </a:r>
          </a:p>
        </p:txBody>
      </p:sp>
      <p:sp>
        <p:nvSpPr>
          <p:cNvPr id="13" name="TextBox 13"/>
          <p:cNvSpPr txBox="1"/>
          <p:nvPr/>
        </p:nvSpPr>
        <p:spPr>
          <a:xfrm>
            <a:off x="521172" y="2341916"/>
            <a:ext cx="2874381" cy="1337183"/>
          </a:xfrm>
          <a:prstGeom prst="rect">
            <a:avLst/>
          </a:prstGeom>
        </p:spPr>
        <p:txBody>
          <a:bodyPr lIns="0" tIns="0" rIns="0" bIns="0" rtlCol="0" anchor="t">
            <a:spAutoFit/>
          </a:bodyPr>
          <a:lstStyle/>
          <a:p>
            <a:pPr algn="ctr">
              <a:lnSpc>
                <a:spcPts val="1791"/>
              </a:lnSpc>
              <a:spcBef>
                <a:spcPct val="0"/>
              </a:spcBef>
            </a:pPr>
            <a:r>
              <a:rPr lang="en-US" sz="1280" spc="149">
                <a:solidFill>
                  <a:srgbClr val="FFFFFF"/>
                </a:solidFill>
                <a:latin typeface="Lato"/>
                <a:ea typeface="Lato"/>
                <a:cs typeface="Lato"/>
                <a:sym typeface="Lato"/>
              </a:rPr>
              <a:t>Tanker veya yakıt pompalarına monte edilen otomasyon cihazları baz istasyonları üzerinden internet ortamında sistem sunucularına veri iletir ve bu sunuculardan onay alırlar. </a:t>
            </a:r>
          </a:p>
        </p:txBody>
      </p:sp>
      <p:sp>
        <p:nvSpPr>
          <p:cNvPr id="14" name="TextBox 14"/>
          <p:cNvSpPr txBox="1"/>
          <p:nvPr/>
        </p:nvSpPr>
        <p:spPr>
          <a:xfrm>
            <a:off x="4272326" y="5669629"/>
            <a:ext cx="2279798" cy="743797"/>
          </a:xfrm>
          <a:prstGeom prst="rect">
            <a:avLst/>
          </a:prstGeom>
        </p:spPr>
        <p:txBody>
          <a:bodyPr lIns="0" tIns="0" rIns="0" bIns="0" rtlCol="0" anchor="t">
            <a:spAutoFit/>
          </a:bodyPr>
          <a:lstStyle/>
          <a:p>
            <a:pPr algn="ctr">
              <a:lnSpc>
                <a:spcPts val="1493"/>
              </a:lnSpc>
              <a:spcBef>
                <a:spcPct val="0"/>
              </a:spcBef>
            </a:pPr>
            <a:r>
              <a:rPr lang="en-US" sz="1066" spc="124">
                <a:solidFill>
                  <a:srgbClr val="2B2B2B"/>
                </a:solidFill>
                <a:latin typeface="Lato"/>
                <a:ea typeface="Lato"/>
                <a:cs typeface="Lato"/>
                <a:sym typeface="Lato"/>
              </a:rPr>
              <a:t>Eresense sistemleri GSM tabanlı yapıları sayesinde şantiyeler arasında çok kolay ve hızlı taşınabilirler.</a:t>
            </a:r>
          </a:p>
        </p:txBody>
      </p:sp>
      <p:sp>
        <p:nvSpPr>
          <p:cNvPr id="15" name="TextBox 15"/>
          <p:cNvSpPr txBox="1"/>
          <p:nvPr/>
        </p:nvSpPr>
        <p:spPr>
          <a:xfrm>
            <a:off x="4272326" y="5260660"/>
            <a:ext cx="2279798" cy="210058"/>
          </a:xfrm>
          <a:prstGeom prst="rect">
            <a:avLst/>
          </a:prstGeom>
        </p:spPr>
        <p:txBody>
          <a:bodyPr lIns="0" tIns="0" rIns="0" bIns="0" rtlCol="0" anchor="t">
            <a:spAutoFit/>
          </a:bodyPr>
          <a:lstStyle/>
          <a:p>
            <a:pPr algn="ctr">
              <a:lnSpc>
                <a:spcPts val="1791"/>
              </a:lnSpc>
              <a:spcBef>
                <a:spcPct val="0"/>
              </a:spcBef>
            </a:pPr>
            <a:r>
              <a:rPr lang="en-US" sz="1280" b="1">
                <a:solidFill>
                  <a:srgbClr val="00385C"/>
                </a:solidFill>
                <a:latin typeface="Montserrat Semi-Bold"/>
                <a:ea typeface="Montserrat Semi-Bold"/>
                <a:cs typeface="Montserrat Semi-Bold"/>
                <a:sym typeface="Montserrat Semi-Bold"/>
              </a:rPr>
              <a:t>KOLAY TAŞINABILIRLIK</a:t>
            </a:r>
          </a:p>
        </p:txBody>
      </p:sp>
      <p:sp>
        <p:nvSpPr>
          <p:cNvPr id="16" name="Freeform 16"/>
          <p:cNvSpPr/>
          <p:nvPr/>
        </p:nvSpPr>
        <p:spPr>
          <a:xfrm>
            <a:off x="6682593" y="4109477"/>
            <a:ext cx="460936" cy="115234"/>
          </a:xfrm>
          <a:custGeom>
            <a:avLst/>
            <a:gdLst/>
            <a:ahLst/>
            <a:cxnLst/>
            <a:rect l="l" t="t" r="r" b="b"/>
            <a:pathLst>
              <a:path w="460936" h="115234">
                <a:moveTo>
                  <a:pt x="0" y="0"/>
                </a:moveTo>
                <a:lnTo>
                  <a:pt x="460937" y="0"/>
                </a:lnTo>
                <a:lnTo>
                  <a:pt x="460937" y="115234"/>
                </a:lnTo>
                <a:lnTo>
                  <a:pt x="0" y="115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3152" y="0"/>
            <a:ext cx="12942277" cy="7315200"/>
          </a:xfrm>
          <a:custGeom>
            <a:avLst/>
            <a:gdLst/>
            <a:ahLst/>
            <a:cxnLst/>
            <a:rect l="l" t="t" r="r" b="b"/>
            <a:pathLst>
              <a:path w="12942277" h="7315200">
                <a:moveTo>
                  <a:pt x="0" y="0"/>
                </a:moveTo>
                <a:lnTo>
                  <a:pt x="12942277" y="0"/>
                </a:lnTo>
                <a:lnTo>
                  <a:pt x="12942277" y="7315200"/>
                </a:lnTo>
                <a:lnTo>
                  <a:pt x="0" y="7315200"/>
                </a:lnTo>
                <a:lnTo>
                  <a:pt x="0" y="0"/>
                </a:lnTo>
                <a:close/>
              </a:path>
            </a:pathLst>
          </a:custGeom>
          <a:blipFill>
            <a:blip r:embed="rId3"/>
            <a:stretch>
              <a:fillRect/>
            </a:stretch>
          </a:blipFill>
        </p:spPr>
        <p:txBody>
          <a:bodyPr/>
          <a:lstStyle/>
          <a:p>
            <a:endParaRPr lang="tr-TR"/>
          </a:p>
        </p:txBody>
      </p:sp>
      <p:grpSp>
        <p:nvGrpSpPr>
          <p:cNvPr id="3" name="Group 3"/>
          <p:cNvGrpSpPr/>
          <p:nvPr/>
        </p:nvGrpSpPr>
        <p:grpSpPr>
          <a:xfrm>
            <a:off x="2678913" y="-232362"/>
            <a:ext cx="9744153" cy="7779925"/>
            <a:chOff x="0" y="0"/>
            <a:chExt cx="12992204" cy="10373233"/>
          </a:xfrm>
        </p:grpSpPr>
        <p:sp>
          <p:nvSpPr>
            <p:cNvPr id="4" name="Freeform 4"/>
            <p:cNvSpPr/>
            <p:nvPr/>
          </p:nvSpPr>
          <p:spPr>
            <a:xfrm rot="-5400000" flipV="1">
              <a:off x="-3035967" y="3571891"/>
              <a:ext cx="10323893" cy="3278792"/>
            </a:xfrm>
            <a:custGeom>
              <a:avLst/>
              <a:gdLst/>
              <a:ahLst/>
              <a:cxnLst/>
              <a:rect l="l" t="t" r="r" b="b"/>
              <a:pathLst>
                <a:path w="10323893" h="3278792">
                  <a:moveTo>
                    <a:pt x="0" y="3278792"/>
                  </a:moveTo>
                  <a:lnTo>
                    <a:pt x="10323894" y="3278792"/>
                  </a:lnTo>
                  <a:lnTo>
                    <a:pt x="10323894" y="0"/>
                  </a:lnTo>
                  <a:lnTo>
                    <a:pt x="0" y="0"/>
                  </a:lnTo>
                  <a:lnTo>
                    <a:pt x="0" y="327879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flipH="1">
              <a:off x="2964070" y="211154"/>
              <a:ext cx="10028134" cy="10000265"/>
            </a:xfrm>
            <a:custGeom>
              <a:avLst/>
              <a:gdLst/>
              <a:ahLst/>
              <a:cxnLst/>
              <a:rect l="l" t="t" r="r" b="b"/>
              <a:pathLst>
                <a:path w="10028134" h="10000265">
                  <a:moveTo>
                    <a:pt x="10028134" y="0"/>
                  </a:moveTo>
                  <a:lnTo>
                    <a:pt x="0" y="0"/>
                  </a:lnTo>
                  <a:lnTo>
                    <a:pt x="0" y="10000265"/>
                  </a:lnTo>
                  <a:lnTo>
                    <a:pt x="10028134" y="10000265"/>
                  </a:lnTo>
                  <a:lnTo>
                    <a:pt x="1002813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AutoShape 6"/>
            <p:cNvSpPr/>
            <p:nvPr/>
          </p:nvSpPr>
          <p:spPr>
            <a:xfrm rot="6034620">
              <a:off x="-4007867" y="4922492"/>
              <a:ext cx="10453891" cy="0"/>
            </a:xfrm>
            <a:prstGeom prst="line">
              <a:avLst/>
            </a:prstGeom>
            <a:ln w="537471" cap="rnd">
              <a:solidFill>
                <a:srgbClr val="0E5784">
                  <a:alpha val="71765"/>
                </a:srgbClr>
              </a:solidFill>
              <a:prstDash val="solid"/>
              <a:headEnd type="none" w="sm" len="sm"/>
              <a:tailEnd type="none" w="sm" len="sm"/>
            </a:ln>
          </p:spPr>
          <p:txBody>
            <a:bodyPr/>
            <a:lstStyle/>
            <a:p>
              <a:endParaRPr lang="tr-TR"/>
            </a:p>
          </p:txBody>
        </p:sp>
      </p:grpSp>
      <p:sp>
        <p:nvSpPr>
          <p:cNvPr id="7" name="Freeform 7"/>
          <p:cNvSpPr/>
          <p:nvPr/>
        </p:nvSpPr>
        <p:spPr>
          <a:xfrm>
            <a:off x="8357216" y="6097377"/>
            <a:ext cx="586791" cy="486303"/>
          </a:xfrm>
          <a:custGeom>
            <a:avLst/>
            <a:gdLst/>
            <a:ahLst/>
            <a:cxnLst/>
            <a:rect l="l" t="t" r="r" b="b"/>
            <a:pathLst>
              <a:path w="586791" h="486303">
                <a:moveTo>
                  <a:pt x="0" y="0"/>
                </a:moveTo>
                <a:lnTo>
                  <a:pt x="586791" y="0"/>
                </a:lnTo>
                <a:lnTo>
                  <a:pt x="586791" y="486303"/>
                </a:lnTo>
                <a:lnTo>
                  <a:pt x="0" y="4863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nvGrpSpPr>
          <p:cNvPr id="8" name="Group 8"/>
          <p:cNvGrpSpPr/>
          <p:nvPr/>
        </p:nvGrpSpPr>
        <p:grpSpPr>
          <a:xfrm>
            <a:off x="410536" y="2276234"/>
            <a:ext cx="2423163" cy="2194560"/>
            <a:chOff x="0" y="0"/>
            <a:chExt cx="897468" cy="812800"/>
          </a:xfrm>
        </p:grpSpPr>
        <p:sp>
          <p:nvSpPr>
            <p:cNvPr id="9" name="Freeform 9"/>
            <p:cNvSpPr/>
            <p:nvPr/>
          </p:nvSpPr>
          <p:spPr>
            <a:xfrm>
              <a:off x="0" y="0"/>
              <a:ext cx="897468" cy="812800"/>
            </a:xfrm>
            <a:custGeom>
              <a:avLst/>
              <a:gdLst/>
              <a:ahLst/>
              <a:cxnLst/>
              <a:rect l="l" t="t" r="r" b="b"/>
              <a:pathLst>
                <a:path w="897468" h="812800">
                  <a:moveTo>
                    <a:pt x="115019" y="0"/>
                  </a:moveTo>
                  <a:lnTo>
                    <a:pt x="782449" y="0"/>
                  </a:lnTo>
                  <a:cubicBezTo>
                    <a:pt x="812954" y="0"/>
                    <a:pt x="842210" y="12118"/>
                    <a:pt x="863780" y="33688"/>
                  </a:cubicBezTo>
                  <a:cubicBezTo>
                    <a:pt x="885350" y="55258"/>
                    <a:pt x="897468" y="84514"/>
                    <a:pt x="897468" y="115019"/>
                  </a:cubicBezTo>
                  <a:lnTo>
                    <a:pt x="897468" y="697781"/>
                  </a:lnTo>
                  <a:cubicBezTo>
                    <a:pt x="897468" y="728286"/>
                    <a:pt x="885350" y="757542"/>
                    <a:pt x="863780" y="779112"/>
                  </a:cubicBezTo>
                  <a:cubicBezTo>
                    <a:pt x="842210" y="800682"/>
                    <a:pt x="812954" y="812800"/>
                    <a:pt x="782449" y="812800"/>
                  </a:cubicBezTo>
                  <a:lnTo>
                    <a:pt x="115019" y="812800"/>
                  </a:lnTo>
                  <a:cubicBezTo>
                    <a:pt x="84514" y="812800"/>
                    <a:pt x="55258" y="800682"/>
                    <a:pt x="33688" y="779112"/>
                  </a:cubicBezTo>
                  <a:cubicBezTo>
                    <a:pt x="12118" y="757542"/>
                    <a:pt x="0" y="728286"/>
                    <a:pt x="0" y="697781"/>
                  </a:cubicBezTo>
                  <a:lnTo>
                    <a:pt x="0" y="115019"/>
                  </a:lnTo>
                  <a:cubicBezTo>
                    <a:pt x="0" y="84514"/>
                    <a:pt x="12118" y="55258"/>
                    <a:pt x="33688" y="33688"/>
                  </a:cubicBezTo>
                  <a:cubicBezTo>
                    <a:pt x="55258" y="12118"/>
                    <a:pt x="84514" y="0"/>
                    <a:pt x="115019" y="0"/>
                  </a:cubicBezTo>
                  <a:close/>
                </a:path>
              </a:pathLst>
            </a:custGeom>
            <a:solidFill>
              <a:srgbClr val="0E5784"/>
            </a:solidFill>
          </p:spPr>
          <p:txBody>
            <a:bodyPr/>
            <a:lstStyle/>
            <a:p>
              <a:endParaRPr lang="tr-TR"/>
            </a:p>
          </p:txBody>
        </p:sp>
        <p:sp>
          <p:nvSpPr>
            <p:cNvPr id="10" name="TextBox 10"/>
            <p:cNvSpPr txBox="1"/>
            <p:nvPr/>
          </p:nvSpPr>
          <p:spPr>
            <a:xfrm>
              <a:off x="0" y="-57150"/>
              <a:ext cx="897468" cy="869950"/>
            </a:xfrm>
            <a:prstGeom prst="rect">
              <a:avLst/>
            </a:prstGeom>
          </p:spPr>
          <p:txBody>
            <a:bodyPr lIns="50800" tIns="50800" rIns="50800" bIns="50800" rtlCol="0" anchor="ctr"/>
            <a:lstStyle/>
            <a:p>
              <a:pPr algn="ctr">
                <a:lnSpc>
                  <a:spcPts val="2560"/>
                </a:lnSpc>
              </a:pPr>
              <a:endParaRPr/>
            </a:p>
          </p:txBody>
        </p:sp>
      </p:grpSp>
      <p:sp>
        <p:nvSpPr>
          <p:cNvPr id="11" name="Freeform 11"/>
          <p:cNvSpPr/>
          <p:nvPr/>
        </p:nvSpPr>
        <p:spPr>
          <a:xfrm>
            <a:off x="893874" y="2259906"/>
            <a:ext cx="1717749" cy="2228631"/>
          </a:xfrm>
          <a:custGeom>
            <a:avLst/>
            <a:gdLst/>
            <a:ahLst/>
            <a:cxnLst/>
            <a:rect l="l" t="t" r="r" b="b"/>
            <a:pathLst>
              <a:path w="1717749" h="2228631">
                <a:moveTo>
                  <a:pt x="0" y="0"/>
                </a:moveTo>
                <a:lnTo>
                  <a:pt x="1717748" y="0"/>
                </a:lnTo>
                <a:lnTo>
                  <a:pt x="1717748" y="2228631"/>
                </a:lnTo>
                <a:lnTo>
                  <a:pt x="0" y="2228631"/>
                </a:lnTo>
                <a:lnTo>
                  <a:pt x="0" y="0"/>
                </a:lnTo>
                <a:close/>
              </a:path>
            </a:pathLst>
          </a:custGeom>
          <a:blipFill>
            <a:blip r:embed="rId10"/>
            <a:stretch>
              <a:fillRect/>
            </a:stretch>
          </a:blipFill>
        </p:spPr>
        <p:txBody>
          <a:bodyPr/>
          <a:lstStyle/>
          <a:p>
            <a:endParaRPr lang="tr-TR"/>
          </a:p>
        </p:txBody>
      </p:sp>
      <p:sp>
        <p:nvSpPr>
          <p:cNvPr id="12" name="TextBox 12"/>
          <p:cNvSpPr txBox="1"/>
          <p:nvPr/>
        </p:nvSpPr>
        <p:spPr>
          <a:xfrm>
            <a:off x="4126752" y="1028800"/>
            <a:ext cx="4656144" cy="481854"/>
          </a:xfrm>
          <a:prstGeom prst="rect">
            <a:avLst/>
          </a:prstGeom>
        </p:spPr>
        <p:txBody>
          <a:bodyPr lIns="0" tIns="0" rIns="0" bIns="0" rtlCol="0" anchor="t">
            <a:spAutoFit/>
          </a:bodyPr>
          <a:lstStyle/>
          <a:p>
            <a:pPr algn="ctr">
              <a:lnSpc>
                <a:spcPts val="3767"/>
              </a:lnSpc>
            </a:pPr>
            <a:r>
              <a:rPr lang="en-US" sz="3364" b="1">
                <a:solidFill>
                  <a:srgbClr val="FFFFFF"/>
                </a:solidFill>
                <a:latin typeface="Montserrat Semi-Bold"/>
                <a:ea typeface="Montserrat Semi-Bold"/>
                <a:cs typeface="Montserrat Semi-Bold"/>
                <a:sym typeface="Montserrat Semi-Bold"/>
              </a:rPr>
              <a:t>CM07</a:t>
            </a:r>
          </a:p>
        </p:txBody>
      </p:sp>
      <p:sp>
        <p:nvSpPr>
          <p:cNvPr id="13" name="TextBox 13"/>
          <p:cNvSpPr txBox="1"/>
          <p:nvPr/>
        </p:nvSpPr>
        <p:spPr>
          <a:xfrm>
            <a:off x="4126752" y="1824449"/>
            <a:ext cx="5517732" cy="855945"/>
          </a:xfrm>
          <a:prstGeom prst="rect">
            <a:avLst/>
          </a:prstGeom>
        </p:spPr>
        <p:txBody>
          <a:bodyPr lIns="0" tIns="0" rIns="0" bIns="0" rtlCol="0" anchor="t">
            <a:spAutoFit/>
          </a:bodyPr>
          <a:lstStyle/>
          <a:p>
            <a:pPr marL="342039" lvl="1" indent="-171020" algn="l">
              <a:lnSpc>
                <a:spcPts val="2376"/>
              </a:lnSpc>
              <a:buFont typeface="Arial"/>
              <a:buChar char="•"/>
            </a:pPr>
            <a:r>
              <a:rPr lang="en-US" sz="1584" spc="160">
                <a:solidFill>
                  <a:srgbClr val="FFFFFF"/>
                </a:solidFill>
                <a:latin typeface="Lato"/>
                <a:ea typeface="Lato"/>
                <a:cs typeface="Lato"/>
                <a:sym typeface="Lato"/>
              </a:rPr>
              <a:t>Sistemin ana kontrol modülüdür.</a:t>
            </a:r>
          </a:p>
          <a:p>
            <a:pPr algn="l">
              <a:lnSpc>
                <a:spcPts val="2376"/>
              </a:lnSpc>
            </a:pPr>
            <a:endParaRPr lang="en-US" sz="1584" spc="160">
              <a:solidFill>
                <a:srgbClr val="FFFFFF"/>
              </a:solidFill>
              <a:latin typeface="Lato"/>
              <a:ea typeface="Lato"/>
              <a:cs typeface="Lato"/>
              <a:sym typeface="Lato"/>
            </a:endParaRPr>
          </a:p>
          <a:p>
            <a:pPr algn="l">
              <a:lnSpc>
                <a:spcPts val="2226"/>
              </a:lnSpc>
            </a:pPr>
            <a:endParaRPr lang="en-US" sz="1584" spc="160">
              <a:solidFill>
                <a:srgbClr val="FFFFFF"/>
              </a:solidFill>
              <a:latin typeface="Lato"/>
              <a:ea typeface="Lato"/>
              <a:cs typeface="Lato"/>
              <a:sym typeface="Lato"/>
            </a:endParaRPr>
          </a:p>
        </p:txBody>
      </p:sp>
      <p:sp>
        <p:nvSpPr>
          <p:cNvPr id="14" name="TextBox 14"/>
          <p:cNvSpPr txBox="1"/>
          <p:nvPr/>
        </p:nvSpPr>
        <p:spPr>
          <a:xfrm>
            <a:off x="3999052" y="2506380"/>
            <a:ext cx="5517732" cy="1151220"/>
          </a:xfrm>
          <a:prstGeom prst="rect">
            <a:avLst/>
          </a:prstGeom>
        </p:spPr>
        <p:txBody>
          <a:bodyPr lIns="0" tIns="0" rIns="0" bIns="0" rtlCol="0" anchor="t">
            <a:spAutoFit/>
          </a:bodyPr>
          <a:lstStyle/>
          <a:p>
            <a:pPr marL="342039" lvl="1" indent="-171020" algn="l">
              <a:lnSpc>
                <a:spcPts val="2376"/>
              </a:lnSpc>
              <a:buFont typeface="Arial"/>
              <a:buChar char="•"/>
            </a:pPr>
            <a:r>
              <a:rPr lang="en-US" sz="1584" spc="160">
                <a:solidFill>
                  <a:srgbClr val="FFFFFF"/>
                </a:solidFill>
                <a:latin typeface="Lato"/>
                <a:ea typeface="Lato"/>
                <a:cs typeface="Lato"/>
                <a:sym typeface="Lato"/>
              </a:rPr>
              <a:t>Bağlantılı olduğu akaryakıt tankları, pompalarını kontrol eder. </a:t>
            </a:r>
          </a:p>
          <a:p>
            <a:pPr algn="l">
              <a:lnSpc>
                <a:spcPts val="2376"/>
              </a:lnSpc>
            </a:pPr>
            <a:endParaRPr lang="en-US" sz="1584" spc="160">
              <a:solidFill>
                <a:srgbClr val="FFFFFF"/>
              </a:solidFill>
              <a:latin typeface="Lato"/>
              <a:ea typeface="Lato"/>
              <a:cs typeface="Lato"/>
              <a:sym typeface="Lato"/>
            </a:endParaRPr>
          </a:p>
          <a:p>
            <a:pPr algn="l">
              <a:lnSpc>
                <a:spcPts val="2226"/>
              </a:lnSpc>
            </a:pPr>
            <a:endParaRPr lang="en-US" sz="1584" spc="160">
              <a:solidFill>
                <a:srgbClr val="FFFFFF"/>
              </a:solidFill>
              <a:latin typeface="Lato"/>
              <a:ea typeface="Lato"/>
              <a:cs typeface="Lato"/>
              <a:sym typeface="Lato"/>
            </a:endParaRPr>
          </a:p>
        </p:txBody>
      </p:sp>
      <p:sp>
        <p:nvSpPr>
          <p:cNvPr id="15" name="TextBox 15"/>
          <p:cNvSpPr txBox="1"/>
          <p:nvPr/>
        </p:nvSpPr>
        <p:spPr>
          <a:xfrm>
            <a:off x="3853486" y="3609975"/>
            <a:ext cx="5663298" cy="1180335"/>
          </a:xfrm>
          <a:prstGeom prst="rect">
            <a:avLst/>
          </a:prstGeom>
        </p:spPr>
        <p:txBody>
          <a:bodyPr lIns="0" tIns="0" rIns="0" bIns="0" rtlCol="0" anchor="t">
            <a:spAutoFit/>
          </a:bodyPr>
          <a:lstStyle/>
          <a:p>
            <a:pPr marL="351063" lvl="1" indent="-175531" algn="l">
              <a:lnSpc>
                <a:spcPts val="2439"/>
              </a:lnSpc>
              <a:buFont typeface="Arial"/>
              <a:buChar char="•"/>
            </a:pPr>
            <a:r>
              <a:rPr lang="en-US" sz="1626" spc="164">
                <a:solidFill>
                  <a:srgbClr val="FFFFFF"/>
                </a:solidFill>
                <a:latin typeface="Lato"/>
                <a:ea typeface="Lato"/>
                <a:cs typeface="Lato"/>
                <a:sym typeface="Lato"/>
              </a:rPr>
              <a:t>Entegre olarak GSM modem, RFID kart okuyucu ve RS485 iletişim modülü içerir.</a:t>
            </a:r>
          </a:p>
          <a:p>
            <a:pPr algn="l">
              <a:lnSpc>
                <a:spcPts val="2439"/>
              </a:lnSpc>
            </a:pPr>
            <a:endParaRPr lang="en-US" sz="1626" spc="164">
              <a:solidFill>
                <a:srgbClr val="FFFFFF"/>
              </a:solidFill>
              <a:latin typeface="Lato"/>
              <a:ea typeface="Lato"/>
              <a:cs typeface="Lato"/>
              <a:sym typeface="Lato"/>
            </a:endParaRPr>
          </a:p>
          <a:p>
            <a:pPr algn="l">
              <a:lnSpc>
                <a:spcPts val="2285"/>
              </a:lnSpc>
            </a:pPr>
            <a:endParaRPr lang="en-US" sz="1626" spc="164">
              <a:solidFill>
                <a:srgbClr val="FFFFFF"/>
              </a:solidFill>
              <a:latin typeface="Lato"/>
              <a:ea typeface="Lato"/>
              <a:cs typeface="Lato"/>
              <a:sym typeface="Lato"/>
            </a:endParaRPr>
          </a:p>
        </p:txBody>
      </p:sp>
      <p:sp>
        <p:nvSpPr>
          <p:cNvPr id="16" name="TextBox 16"/>
          <p:cNvSpPr txBox="1"/>
          <p:nvPr/>
        </p:nvSpPr>
        <p:spPr>
          <a:xfrm>
            <a:off x="3695958" y="4514850"/>
            <a:ext cx="5820826" cy="1151220"/>
          </a:xfrm>
          <a:prstGeom prst="rect">
            <a:avLst/>
          </a:prstGeom>
        </p:spPr>
        <p:txBody>
          <a:bodyPr lIns="0" tIns="0" rIns="0" bIns="0" rtlCol="0" anchor="t">
            <a:spAutoFit/>
          </a:bodyPr>
          <a:lstStyle/>
          <a:p>
            <a:pPr marL="342039" lvl="1" indent="-171020" algn="l">
              <a:lnSpc>
                <a:spcPts val="2376"/>
              </a:lnSpc>
              <a:buFont typeface="Arial"/>
              <a:buChar char="•"/>
            </a:pPr>
            <a:r>
              <a:rPr lang="en-US" sz="1584" spc="160">
                <a:solidFill>
                  <a:srgbClr val="FFFFFF"/>
                </a:solidFill>
                <a:latin typeface="Lato"/>
                <a:ea typeface="Lato"/>
                <a:cs typeface="Lato"/>
                <a:sym typeface="Lato"/>
              </a:rPr>
              <a:t>Merkez sunucudan gelen bilgiler doğrultusunda yakıt yetkilendirmesini yapar. </a:t>
            </a:r>
          </a:p>
          <a:p>
            <a:pPr algn="l">
              <a:lnSpc>
                <a:spcPts val="2376"/>
              </a:lnSpc>
            </a:pPr>
            <a:endParaRPr lang="en-US" sz="1584" spc="160">
              <a:solidFill>
                <a:srgbClr val="FFFFFF"/>
              </a:solidFill>
              <a:latin typeface="Lato"/>
              <a:ea typeface="Lato"/>
              <a:cs typeface="Lato"/>
              <a:sym typeface="Lato"/>
            </a:endParaRPr>
          </a:p>
          <a:p>
            <a:pPr algn="l">
              <a:lnSpc>
                <a:spcPts val="2226"/>
              </a:lnSpc>
            </a:pPr>
            <a:endParaRPr lang="en-US" sz="1584" spc="160">
              <a:solidFill>
                <a:srgbClr val="FFFFFF"/>
              </a:solidFill>
              <a:latin typeface="Lato"/>
              <a:ea typeface="Lato"/>
              <a:cs typeface="Lato"/>
              <a:sym typeface="Lato"/>
            </a:endParaRPr>
          </a:p>
        </p:txBody>
      </p:sp>
      <p:sp>
        <p:nvSpPr>
          <p:cNvPr id="17" name="TextBox 17"/>
          <p:cNvSpPr txBox="1"/>
          <p:nvPr/>
        </p:nvSpPr>
        <p:spPr>
          <a:xfrm>
            <a:off x="3448606" y="5323170"/>
            <a:ext cx="6012436" cy="1446495"/>
          </a:xfrm>
          <a:prstGeom prst="rect">
            <a:avLst/>
          </a:prstGeom>
        </p:spPr>
        <p:txBody>
          <a:bodyPr lIns="0" tIns="0" rIns="0" bIns="0" rtlCol="0" anchor="t">
            <a:spAutoFit/>
          </a:bodyPr>
          <a:lstStyle/>
          <a:p>
            <a:pPr marL="342039" lvl="1" indent="-171020" algn="l">
              <a:lnSpc>
                <a:spcPts val="2376"/>
              </a:lnSpc>
              <a:buFont typeface="Arial"/>
              <a:buChar char="•"/>
            </a:pPr>
            <a:r>
              <a:rPr lang="en-US" sz="1584" spc="160">
                <a:solidFill>
                  <a:srgbClr val="FFFFFF"/>
                </a:solidFill>
                <a:latin typeface="Lato"/>
                <a:ea typeface="Lato"/>
                <a:cs typeface="Lato"/>
                <a:sym typeface="Lato"/>
              </a:rPr>
              <a:t>Merkez sunucu ile bağlantısı olmaksızın tek başına veri depolayabilme ve yetkilendirme yapma yeteneği vardır. </a:t>
            </a:r>
          </a:p>
          <a:p>
            <a:pPr algn="l">
              <a:lnSpc>
                <a:spcPts val="2376"/>
              </a:lnSpc>
            </a:pPr>
            <a:endParaRPr lang="en-US" sz="1584" spc="160">
              <a:solidFill>
                <a:srgbClr val="FFFFFF"/>
              </a:solidFill>
              <a:latin typeface="Lato"/>
              <a:ea typeface="Lato"/>
              <a:cs typeface="Lato"/>
              <a:sym typeface="Lato"/>
            </a:endParaRPr>
          </a:p>
          <a:p>
            <a:pPr algn="l">
              <a:lnSpc>
                <a:spcPts val="2226"/>
              </a:lnSpc>
            </a:pPr>
            <a:endParaRPr lang="en-US" sz="1584" spc="160">
              <a:solidFill>
                <a:srgbClr val="FFFFFF"/>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56155" y="0"/>
            <a:ext cx="12942277" cy="7315200"/>
          </a:xfrm>
          <a:custGeom>
            <a:avLst/>
            <a:gdLst/>
            <a:ahLst/>
            <a:cxnLst/>
            <a:rect l="l" t="t" r="r" b="b"/>
            <a:pathLst>
              <a:path w="12942277" h="7315200">
                <a:moveTo>
                  <a:pt x="0" y="0"/>
                </a:moveTo>
                <a:lnTo>
                  <a:pt x="12942277" y="0"/>
                </a:lnTo>
                <a:lnTo>
                  <a:pt x="12942277" y="7315200"/>
                </a:lnTo>
                <a:lnTo>
                  <a:pt x="0" y="7315200"/>
                </a:lnTo>
                <a:lnTo>
                  <a:pt x="0" y="0"/>
                </a:lnTo>
                <a:close/>
              </a:path>
            </a:pathLst>
          </a:custGeom>
          <a:blipFill>
            <a:blip r:embed="rId3"/>
            <a:stretch>
              <a:fillRect/>
            </a:stretch>
          </a:blipFill>
        </p:spPr>
        <p:txBody>
          <a:bodyPr/>
          <a:lstStyle/>
          <a:p>
            <a:endParaRPr lang="tr-TR"/>
          </a:p>
        </p:txBody>
      </p:sp>
      <p:grpSp>
        <p:nvGrpSpPr>
          <p:cNvPr id="3" name="Group 3"/>
          <p:cNvGrpSpPr/>
          <p:nvPr/>
        </p:nvGrpSpPr>
        <p:grpSpPr>
          <a:xfrm>
            <a:off x="2516128" y="-232362"/>
            <a:ext cx="9744153" cy="7779925"/>
            <a:chOff x="0" y="0"/>
            <a:chExt cx="12992204" cy="10373233"/>
          </a:xfrm>
        </p:grpSpPr>
        <p:sp>
          <p:nvSpPr>
            <p:cNvPr id="4" name="Freeform 4"/>
            <p:cNvSpPr/>
            <p:nvPr/>
          </p:nvSpPr>
          <p:spPr>
            <a:xfrm rot="-5400000" flipV="1">
              <a:off x="-3035967" y="3571891"/>
              <a:ext cx="10323893" cy="3278792"/>
            </a:xfrm>
            <a:custGeom>
              <a:avLst/>
              <a:gdLst/>
              <a:ahLst/>
              <a:cxnLst/>
              <a:rect l="l" t="t" r="r" b="b"/>
              <a:pathLst>
                <a:path w="10323893" h="3278792">
                  <a:moveTo>
                    <a:pt x="0" y="3278792"/>
                  </a:moveTo>
                  <a:lnTo>
                    <a:pt x="10323894" y="3278792"/>
                  </a:lnTo>
                  <a:lnTo>
                    <a:pt x="10323894" y="0"/>
                  </a:lnTo>
                  <a:lnTo>
                    <a:pt x="0" y="0"/>
                  </a:lnTo>
                  <a:lnTo>
                    <a:pt x="0" y="327879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flipH="1">
              <a:off x="2964070" y="211154"/>
              <a:ext cx="10028134" cy="10000265"/>
            </a:xfrm>
            <a:custGeom>
              <a:avLst/>
              <a:gdLst/>
              <a:ahLst/>
              <a:cxnLst/>
              <a:rect l="l" t="t" r="r" b="b"/>
              <a:pathLst>
                <a:path w="10028134" h="10000265">
                  <a:moveTo>
                    <a:pt x="10028134" y="0"/>
                  </a:moveTo>
                  <a:lnTo>
                    <a:pt x="0" y="0"/>
                  </a:lnTo>
                  <a:lnTo>
                    <a:pt x="0" y="10000265"/>
                  </a:lnTo>
                  <a:lnTo>
                    <a:pt x="10028134" y="10000265"/>
                  </a:lnTo>
                  <a:lnTo>
                    <a:pt x="1002813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AutoShape 6"/>
            <p:cNvSpPr/>
            <p:nvPr/>
          </p:nvSpPr>
          <p:spPr>
            <a:xfrm rot="6034620">
              <a:off x="-4007867" y="4922492"/>
              <a:ext cx="10453891" cy="0"/>
            </a:xfrm>
            <a:prstGeom prst="line">
              <a:avLst/>
            </a:prstGeom>
            <a:ln w="537471" cap="rnd">
              <a:solidFill>
                <a:srgbClr val="0E5784">
                  <a:alpha val="71765"/>
                </a:srgbClr>
              </a:solidFill>
              <a:prstDash val="solid"/>
              <a:headEnd type="none" w="sm" len="sm"/>
              <a:tailEnd type="none" w="sm" len="sm"/>
            </a:ln>
          </p:spPr>
          <p:txBody>
            <a:bodyPr/>
            <a:lstStyle/>
            <a:p>
              <a:endParaRPr lang="tr-TR"/>
            </a:p>
          </p:txBody>
        </p:sp>
      </p:grpSp>
      <p:sp>
        <p:nvSpPr>
          <p:cNvPr id="7" name="Freeform 7"/>
          <p:cNvSpPr/>
          <p:nvPr/>
        </p:nvSpPr>
        <p:spPr>
          <a:xfrm>
            <a:off x="8357216" y="6097377"/>
            <a:ext cx="586791" cy="486303"/>
          </a:xfrm>
          <a:custGeom>
            <a:avLst/>
            <a:gdLst/>
            <a:ahLst/>
            <a:cxnLst/>
            <a:rect l="l" t="t" r="r" b="b"/>
            <a:pathLst>
              <a:path w="586791" h="486303">
                <a:moveTo>
                  <a:pt x="0" y="0"/>
                </a:moveTo>
                <a:lnTo>
                  <a:pt x="586791" y="0"/>
                </a:lnTo>
                <a:lnTo>
                  <a:pt x="586791" y="486303"/>
                </a:lnTo>
                <a:lnTo>
                  <a:pt x="0" y="4863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nvGrpSpPr>
          <p:cNvPr id="8" name="Group 8"/>
          <p:cNvGrpSpPr/>
          <p:nvPr/>
        </p:nvGrpSpPr>
        <p:grpSpPr>
          <a:xfrm>
            <a:off x="410536" y="2276234"/>
            <a:ext cx="2423163" cy="2194560"/>
            <a:chOff x="0" y="0"/>
            <a:chExt cx="897468" cy="812800"/>
          </a:xfrm>
        </p:grpSpPr>
        <p:sp>
          <p:nvSpPr>
            <p:cNvPr id="9" name="Freeform 9"/>
            <p:cNvSpPr/>
            <p:nvPr/>
          </p:nvSpPr>
          <p:spPr>
            <a:xfrm>
              <a:off x="0" y="0"/>
              <a:ext cx="897468" cy="812800"/>
            </a:xfrm>
            <a:custGeom>
              <a:avLst/>
              <a:gdLst/>
              <a:ahLst/>
              <a:cxnLst/>
              <a:rect l="l" t="t" r="r" b="b"/>
              <a:pathLst>
                <a:path w="897468" h="812800">
                  <a:moveTo>
                    <a:pt x="115019" y="0"/>
                  </a:moveTo>
                  <a:lnTo>
                    <a:pt x="782449" y="0"/>
                  </a:lnTo>
                  <a:cubicBezTo>
                    <a:pt x="812954" y="0"/>
                    <a:pt x="842210" y="12118"/>
                    <a:pt x="863780" y="33688"/>
                  </a:cubicBezTo>
                  <a:cubicBezTo>
                    <a:pt x="885350" y="55258"/>
                    <a:pt x="897468" y="84514"/>
                    <a:pt x="897468" y="115019"/>
                  </a:cubicBezTo>
                  <a:lnTo>
                    <a:pt x="897468" y="697781"/>
                  </a:lnTo>
                  <a:cubicBezTo>
                    <a:pt x="897468" y="728286"/>
                    <a:pt x="885350" y="757542"/>
                    <a:pt x="863780" y="779112"/>
                  </a:cubicBezTo>
                  <a:cubicBezTo>
                    <a:pt x="842210" y="800682"/>
                    <a:pt x="812954" y="812800"/>
                    <a:pt x="782449" y="812800"/>
                  </a:cubicBezTo>
                  <a:lnTo>
                    <a:pt x="115019" y="812800"/>
                  </a:lnTo>
                  <a:cubicBezTo>
                    <a:pt x="84514" y="812800"/>
                    <a:pt x="55258" y="800682"/>
                    <a:pt x="33688" y="779112"/>
                  </a:cubicBezTo>
                  <a:cubicBezTo>
                    <a:pt x="12118" y="757542"/>
                    <a:pt x="0" y="728286"/>
                    <a:pt x="0" y="697781"/>
                  </a:cubicBezTo>
                  <a:lnTo>
                    <a:pt x="0" y="115019"/>
                  </a:lnTo>
                  <a:cubicBezTo>
                    <a:pt x="0" y="84514"/>
                    <a:pt x="12118" y="55258"/>
                    <a:pt x="33688" y="33688"/>
                  </a:cubicBezTo>
                  <a:cubicBezTo>
                    <a:pt x="55258" y="12118"/>
                    <a:pt x="84514" y="0"/>
                    <a:pt x="115019" y="0"/>
                  </a:cubicBezTo>
                  <a:close/>
                </a:path>
              </a:pathLst>
            </a:custGeom>
            <a:solidFill>
              <a:srgbClr val="0E5784"/>
            </a:solidFill>
          </p:spPr>
          <p:txBody>
            <a:bodyPr/>
            <a:lstStyle/>
            <a:p>
              <a:endParaRPr lang="tr-TR"/>
            </a:p>
          </p:txBody>
        </p:sp>
        <p:sp>
          <p:nvSpPr>
            <p:cNvPr id="10" name="TextBox 10"/>
            <p:cNvSpPr txBox="1"/>
            <p:nvPr/>
          </p:nvSpPr>
          <p:spPr>
            <a:xfrm>
              <a:off x="0" y="-57150"/>
              <a:ext cx="897468" cy="869950"/>
            </a:xfrm>
            <a:prstGeom prst="rect">
              <a:avLst/>
            </a:prstGeom>
          </p:spPr>
          <p:txBody>
            <a:bodyPr lIns="50800" tIns="50800" rIns="50800" bIns="50800" rtlCol="0" anchor="ctr"/>
            <a:lstStyle/>
            <a:p>
              <a:pPr algn="ctr">
                <a:lnSpc>
                  <a:spcPts val="2560"/>
                </a:lnSpc>
              </a:pPr>
              <a:endParaRPr/>
            </a:p>
          </p:txBody>
        </p:sp>
      </p:grpSp>
      <p:sp>
        <p:nvSpPr>
          <p:cNvPr id="11" name="Freeform 11"/>
          <p:cNvSpPr/>
          <p:nvPr/>
        </p:nvSpPr>
        <p:spPr>
          <a:xfrm>
            <a:off x="540347" y="2609368"/>
            <a:ext cx="1034717" cy="1412084"/>
          </a:xfrm>
          <a:custGeom>
            <a:avLst/>
            <a:gdLst/>
            <a:ahLst/>
            <a:cxnLst/>
            <a:rect l="l" t="t" r="r" b="b"/>
            <a:pathLst>
              <a:path w="1034717" h="1412084">
                <a:moveTo>
                  <a:pt x="0" y="0"/>
                </a:moveTo>
                <a:lnTo>
                  <a:pt x="1034717" y="0"/>
                </a:lnTo>
                <a:lnTo>
                  <a:pt x="1034717" y="1412084"/>
                </a:lnTo>
                <a:lnTo>
                  <a:pt x="0" y="1412084"/>
                </a:lnTo>
                <a:lnTo>
                  <a:pt x="0" y="0"/>
                </a:lnTo>
                <a:close/>
              </a:path>
            </a:pathLst>
          </a:custGeom>
          <a:blipFill>
            <a:blip r:embed="rId10"/>
            <a:stretch>
              <a:fillRect/>
            </a:stretch>
          </a:blipFill>
        </p:spPr>
        <p:txBody>
          <a:bodyPr/>
          <a:lstStyle/>
          <a:p>
            <a:endParaRPr lang="tr-TR"/>
          </a:p>
        </p:txBody>
      </p:sp>
      <p:sp>
        <p:nvSpPr>
          <p:cNvPr id="12" name="Freeform 12"/>
          <p:cNvSpPr/>
          <p:nvPr/>
        </p:nvSpPr>
        <p:spPr>
          <a:xfrm>
            <a:off x="1622118" y="2402868"/>
            <a:ext cx="1118025" cy="1704736"/>
          </a:xfrm>
          <a:custGeom>
            <a:avLst/>
            <a:gdLst/>
            <a:ahLst/>
            <a:cxnLst/>
            <a:rect l="l" t="t" r="r" b="b"/>
            <a:pathLst>
              <a:path w="1118025" h="1704736">
                <a:moveTo>
                  <a:pt x="0" y="0"/>
                </a:moveTo>
                <a:lnTo>
                  <a:pt x="1118024" y="0"/>
                </a:lnTo>
                <a:lnTo>
                  <a:pt x="1118024" y="1704736"/>
                </a:lnTo>
                <a:lnTo>
                  <a:pt x="0" y="1704736"/>
                </a:lnTo>
                <a:lnTo>
                  <a:pt x="0" y="0"/>
                </a:lnTo>
                <a:close/>
              </a:path>
            </a:pathLst>
          </a:custGeom>
          <a:blipFill>
            <a:blip r:embed="rId11"/>
            <a:stretch>
              <a:fillRect/>
            </a:stretch>
          </a:blipFill>
        </p:spPr>
        <p:txBody>
          <a:bodyPr/>
          <a:lstStyle/>
          <a:p>
            <a:endParaRPr lang="tr-TR"/>
          </a:p>
        </p:txBody>
      </p:sp>
      <p:sp>
        <p:nvSpPr>
          <p:cNvPr id="13" name="TextBox 13"/>
          <p:cNvSpPr txBox="1"/>
          <p:nvPr/>
        </p:nvSpPr>
        <p:spPr>
          <a:xfrm>
            <a:off x="4012450" y="1518902"/>
            <a:ext cx="5517732" cy="5021580"/>
          </a:xfrm>
          <a:prstGeom prst="rect">
            <a:avLst/>
          </a:prstGeom>
        </p:spPr>
        <p:txBody>
          <a:bodyPr lIns="0" tIns="0" rIns="0" bIns="0" rtlCol="0" anchor="t">
            <a:spAutoFit/>
          </a:bodyPr>
          <a:lstStyle/>
          <a:p>
            <a:pPr marL="367029" lvl="1" indent="-183514" algn="l">
              <a:lnSpc>
                <a:spcPts val="2549"/>
              </a:lnSpc>
              <a:buFont typeface="Arial"/>
              <a:buChar char="•"/>
            </a:pPr>
            <a:r>
              <a:rPr lang="en-US" sz="1699" spc="171">
                <a:solidFill>
                  <a:srgbClr val="FFFFFF"/>
                </a:solidFill>
                <a:latin typeface="Lato"/>
                <a:ea typeface="Lato"/>
                <a:cs typeface="Lato"/>
                <a:sym typeface="Lato"/>
              </a:rPr>
              <a:t>Eresense sisteminde iki tip RFID anahtarlık desteklenir. </a:t>
            </a:r>
          </a:p>
          <a:p>
            <a:pPr algn="l">
              <a:lnSpc>
                <a:spcPts val="2549"/>
              </a:lnSpc>
            </a:pPr>
            <a:endParaRPr lang="en-US" sz="1699" spc="171">
              <a:solidFill>
                <a:srgbClr val="FFFFFF"/>
              </a:solidFill>
              <a:latin typeface="Lato"/>
              <a:ea typeface="Lato"/>
              <a:cs typeface="Lato"/>
              <a:sym typeface="Lato"/>
            </a:endParaRPr>
          </a:p>
          <a:p>
            <a:pPr marL="367029" lvl="1" indent="-183514" algn="l">
              <a:lnSpc>
                <a:spcPts val="2549"/>
              </a:lnSpc>
              <a:buFont typeface="Arial"/>
              <a:buChar char="•"/>
            </a:pPr>
            <a:r>
              <a:rPr lang="en-US" sz="1699" spc="171">
                <a:solidFill>
                  <a:srgbClr val="FFFFFF"/>
                </a:solidFill>
                <a:latin typeface="Lato"/>
                <a:ea typeface="Lato"/>
                <a:cs typeface="Lato"/>
                <a:sym typeface="Lato"/>
              </a:rPr>
              <a:t>İçlerindeki Mifare RF sistemiyle CM07 cihazına okutularak yakıt alma onayı elde edilir. </a:t>
            </a:r>
          </a:p>
          <a:p>
            <a:pPr algn="l">
              <a:lnSpc>
                <a:spcPts val="2549"/>
              </a:lnSpc>
            </a:pPr>
            <a:endParaRPr lang="en-US" sz="1699" spc="171">
              <a:solidFill>
                <a:srgbClr val="FFFFFF"/>
              </a:solidFill>
              <a:latin typeface="Lato"/>
              <a:ea typeface="Lato"/>
              <a:cs typeface="Lato"/>
              <a:sym typeface="Lato"/>
            </a:endParaRPr>
          </a:p>
          <a:p>
            <a:pPr marL="367029" lvl="1" indent="-183514" algn="l">
              <a:lnSpc>
                <a:spcPts val="2549"/>
              </a:lnSpc>
              <a:buFont typeface="Arial"/>
              <a:buChar char="•"/>
            </a:pPr>
            <a:r>
              <a:rPr lang="en-US" sz="1699" spc="171">
                <a:solidFill>
                  <a:srgbClr val="FFFFFF"/>
                </a:solidFill>
                <a:latin typeface="Lato"/>
                <a:ea typeface="Lato"/>
                <a:cs typeface="Lato"/>
                <a:sym typeface="Lato"/>
              </a:rPr>
              <a:t>RFID anahtarlıklar genel olarak araç kontak anahtarlığına takılarak sürücülere teslim edilir.</a:t>
            </a:r>
          </a:p>
          <a:p>
            <a:pPr algn="l">
              <a:lnSpc>
                <a:spcPts val="2549"/>
              </a:lnSpc>
            </a:pPr>
            <a:endParaRPr lang="en-US" sz="1699" spc="171">
              <a:solidFill>
                <a:srgbClr val="FFFFFF"/>
              </a:solidFill>
              <a:latin typeface="Lato"/>
              <a:ea typeface="Lato"/>
              <a:cs typeface="Lato"/>
              <a:sym typeface="Lato"/>
            </a:endParaRPr>
          </a:p>
          <a:p>
            <a:pPr marL="367029" lvl="1" indent="-183514" algn="l">
              <a:lnSpc>
                <a:spcPts val="2549"/>
              </a:lnSpc>
              <a:buFont typeface="Arial"/>
              <a:buChar char="•"/>
            </a:pPr>
            <a:r>
              <a:rPr lang="en-US" sz="1699" spc="171">
                <a:solidFill>
                  <a:srgbClr val="FFFFFF"/>
                </a:solidFill>
                <a:latin typeface="Lato"/>
                <a:ea typeface="Lato"/>
                <a:cs typeface="Lato"/>
                <a:sym typeface="Lato"/>
              </a:rPr>
              <a:t>Deri ve plastik versiyonları müşterinin kullanım şartları ve alışkanlıklarına bağlı olarak tercih edilir.</a:t>
            </a:r>
          </a:p>
          <a:p>
            <a:pPr algn="l">
              <a:lnSpc>
                <a:spcPts val="2549"/>
              </a:lnSpc>
            </a:pPr>
            <a:r>
              <a:rPr lang="en-US" sz="1699" spc="171">
                <a:solidFill>
                  <a:srgbClr val="FFFFFF"/>
                </a:solidFill>
                <a:latin typeface="Lato"/>
                <a:ea typeface="Lato"/>
                <a:cs typeface="Lato"/>
                <a:sym typeface="Lato"/>
              </a:rPr>
              <a:t> </a:t>
            </a:r>
          </a:p>
          <a:p>
            <a:pPr algn="l">
              <a:lnSpc>
                <a:spcPts val="2549"/>
              </a:lnSpc>
            </a:pPr>
            <a:endParaRPr lang="en-US" sz="1699" spc="171">
              <a:solidFill>
                <a:srgbClr val="FFFFFF"/>
              </a:solidFill>
              <a:latin typeface="Lato"/>
              <a:ea typeface="Lato"/>
              <a:cs typeface="Lato"/>
              <a:sym typeface="Lato"/>
            </a:endParaRPr>
          </a:p>
        </p:txBody>
      </p:sp>
      <p:sp>
        <p:nvSpPr>
          <p:cNvPr id="14" name="TextBox 14"/>
          <p:cNvSpPr txBox="1"/>
          <p:nvPr/>
        </p:nvSpPr>
        <p:spPr>
          <a:xfrm>
            <a:off x="4287863" y="391977"/>
            <a:ext cx="4656144" cy="958104"/>
          </a:xfrm>
          <a:prstGeom prst="rect">
            <a:avLst/>
          </a:prstGeom>
        </p:spPr>
        <p:txBody>
          <a:bodyPr lIns="0" tIns="0" rIns="0" bIns="0" rtlCol="0" anchor="t">
            <a:spAutoFit/>
          </a:bodyPr>
          <a:lstStyle/>
          <a:p>
            <a:pPr algn="ctr">
              <a:lnSpc>
                <a:spcPts val="3767"/>
              </a:lnSpc>
            </a:pPr>
            <a:r>
              <a:rPr lang="en-US" sz="3364" b="1">
                <a:solidFill>
                  <a:srgbClr val="FFFFFF"/>
                </a:solidFill>
                <a:latin typeface="Montserrat Semi-Bold"/>
                <a:ea typeface="Montserrat Semi-Bold"/>
                <a:cs typeface="Montserrat Semi-Bold"/>
                <a:sym typeface="Montserrat Semi-Bold"/>
              </a:rPr>
              <a:t>RFID ANAHTARLIK ÇEŞİTLERİ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11440" y="-34059"/>
            <a:ext cx="7344594" cy="7324183"/>
          </a:xfrm>
          <a:custGeom>
            <a:avLst/>
            <a:gdLst/>
            <a:ahLst/>
            <a:cxnLst/>
            <a:rect l="l" t="t" r="r" b="b"/>
            <a:pathLst>
              <a:path w="7344594" h="7324183">
                <a:moveTo>
                  <a:pt x="0" y="0"/>
                </a:moveTo>
                <a:lnTo>
                  <a:pt x="7344594" y="0"/>
                </a:lnTo>
                <a:lnTo>
                  <a:pt x="7344594" y="7324183"/>
                </a:lnTo>
                <a:lnTo>
                  <a:pt x="0" y="73241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3" name="Freeform 3"/>
          <p:cNvSpPr/>
          <p:nvPr/>
        </p:nvSpPr>
        <p:spPr>
          <a:xfrm rot="5400000">
            <a:off x="4140295" y="182880"/>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4" name="Group 4"/>
          <p:cNvGrpSpPr/>
          <p:nvPr/>
        </p:nvGrpSpPr>
        <p:grpSpPr>
          <a:xfrm>
            <a:off x="7622554" y="6784705"/>
            <a:ext cx="1974558" cy="380219"/>
            <a:chOff x="0" y="0"/>
            <a:chExt cx="2632744" cy="506959"/>
          </a:xfrm>
        </p:grpSpPr>
        <p:grpSp>
          <p:nvGrpSpPr>
            <p:cNvPr id="5" name="Group 5"/>
            <p:cNvGrpSpPr/>
            <p:nvPr/>
          </p:nvGrpSpPr>
          <p:grpSpPr>
            <a:xfrm>
              <a:off x="0" y="0"/>
              <a:ext cx="1064785" cy="506959"/>
              <a:chOff x="0" y="0"/>
              <a:chExt cx="13398500" cy="6379210"/>
            </a:xfrm>
          </p:grpSpPr>
          <p:sp>
            <p:nvSpPr>
              <p:cNvPr id="6" name="Freeform 6"/>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nvGrpSpPr>
            <p:cNvPr id="7" name="Group 7"/>
            <p:cNvGrpSpPr/>
            <p:nvPr/>
          </p:nvGrpSpPr>
          <p:grpSpPr>
            <a:xfrm>
              <a:off x="783979" y="0"/>
              <a:ext cx="1064785" cy="506959"/>
              <a:chOff x="0" y="0"/>
              <a:chExt cx="13398500" cy="6379210"/>
            </a:xfrm>
          </p:grpSpPr>
          <p:sp>
            <p:nvSpPr>
              <p:cNvPr id="8" name="Freeform 8"/>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nvGrpSpPr>
            <p:cNvPr id="9" name="Group 9"/>
            <p:cNvGrpSpPr/>
            <p:nvPr/>
          </p:nvGrpSpPr>
          <p:grpSpPr>
            <a:xfrm>
              <a:off x="1567959" y="0"/>
              <a:ext cx="1064785" cy="506959"/>
              <a:chOff x="0" y="0"/>
              <a:chExt cx="13398500" cy="6379210"/>
            </a:xfrm>
          </p:grpSpPr>
          <p:sp>
            <p:nvSpPr>
              <p:cNvPr id="10" name="Freeform 10"/>
              <p:cNvSpPr/>
              <p:nvPr/>
            </p:nvSpPr>
            <p:spPr>
              <a:xfrm>
                <a:off x="0" y="0"/>
                <a:ext cx="13398500" cy="6379210"/>
              </a:xfrm>
              <a:custGeom>
                <a:avLst/>
                <a:gdLst/>
                <a:ahLst/>
                <a:cxnLst/>
                <a:rect l="l" t="t" r="r" b="b"/>
                <a:pathLst>
                  <a:path w="13398500" h="6379210">
                    <a:moveTo>
                      <a:pt x="6747510" y="0"/>
                    </a:moveTo>
                    <a:lnTo>
                      <a:pt x="6645910" y="0"/>
                    </a:lnTo>
                    <a:lnTo>
                      <a:pt x="6638290" y="7620"/>
                    </a:lnTo>
                    <a:lnTo>
                      <a:pt x="0" y="6379210"/>
                    </a:lnTo>
                    <a:lnTo>
                      <a:pt x="6752590" y="6379210"/>
                    </a:lnTo>
                    <a:lnTo>
                      <a:pt x="13398500" y="0"/>
                    </a:lnTo>
                    <a:close/>
                  </a:path>
                </a:pathLst>
              </a:custGeom>
              <a:solidFill>
                <a:srgbClr val="F9A727"/>
              </a:solidFill>
            </p:spPr>
            <p:txBody>
              <a:bodyPr/>
              <a:lstStyle/>
              <a:p>
                <a:endParaRPr lang="tr-TR"/>
              </a:p>
            </p:txBody>
          </p:sp>
        </p:grpSp>
      </p:grpSp>
      <p:sp>
        <p:nvSpPr>
          <p:cNvPr id="11" name="AutoShape 11"/>
          <p:cNvSpPr/>
          <p:nvPr/>
        </p:nvSpPr>
        <p:spPr>
          <a:xfrm>
            <a:off x="731520" y="3536324"/>
            <a:ext cx="991280" cy="0"/>
          </a:xfrm>
          <a:prstGeom prst="line">
            <a:avLst/>
          </a:prstGeom>
          <a:ln w="38100" cap="rnd">
            <a:solidFill>
              <a:srgbClr val="F9A727"/>
            </a:solidFill>
            <a:prstDash val="solid"/>
            <a:headEnd type="none" w="sm" len="sm"/>
            <a:tailEnd type="none" w="sm" len="sm"/>
          </a:ln>
        </p:spPr>
        <p:txBody>
          <a:bodyPr/>
          <a:lstStyle/>
          <a:p>
            <a:endParaRPr lang="tr-TR"/>
          </a:p>
        </p:txBody>
      </p:sp>
      <p:grpSp>
        <p:nvGrpSpPr>
          <p:cNvPr id="12" name="Group 12"/>
          <p:cNvGrpSpPr/>
          <p:nvPr/>
        </p:nvGrpSpPr>
        <p:grpSpPr>
          <a:xfrm>
            <a:off x="5437862" y="260375"/>
            <a:ext cx="4093143" cy="540874"/>
            <a:chOff x="0" y="0"/>
            <a:chExt cx="5457525" cy="721165"/>
          </a:xfrm>
        </p:grpSpPr>
        <p:grpSp>
          <p:nvGrpSpPr>
            <p:cNvPr id="13" name="Group 13"/>
            <p:cNvGrpSpPr/>
            <p:nvPr/>
          </p:nvGrpSpPr>
          <p:grpSpPr>
            <a:xfrm>
              <a:off x="30648" y="0"/>
              <a:ext cx="659868" cy="65986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15" name="TextBox 15"/>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16" name="Freeform 16"/>
            <p:cNvSpPr/>
            <p:nvPr/>
          </p:nvSpPr>
          <p:spPr>
            <a:xfrm>
              <a:off x="0" y="0"/>
              <a:ext cx="721165" cy="721165"/>
            </a:xfrm>
            <a:custGeom>
              <a:avLst/>
              <a:gdLst/>
              <a:ahLst/>
              <a:cxnLst/>
              <a:rect l="l" t="t" r="r" b="b"/>
              <a:pathLst>
                <a:path w="721165" h="721165">
                  <a:moveTo>
                    <a:pt x="0" y="0"/>
                  </a:moveTo>
                  <a:lnTo>
                    <a:pt x="721165" y="0"/>
                  </a:lnTo>
                  <a:lnTo>
                    <a:pt x="721165" y="721165"/>
                  </a:lnTo>
                  <a:lnTo>
                    <a:pt x="0" y="721165"/>
                  </a:lnTo>
                  <a:lnTo>
                    <a:pt x="0" y="0"/>
                  </a:lnTo>
                  <a:close/>
                </a:path>
              </a:pathLst>
            </a:custGeom>
            <a:blipFill>
              <a:blip r:embed="rId7"/>
              <a:stretch>
                <a:fillRect/>
              </a:stretch>
            </a:blipFill>
          </p:spPr>
          <p:txBody>
            <a:bodyPr/>
            <a:lstStyle/>
            <a:p>
              <a:endParaRPr lang="tr-TR"/>
            </a:p>
          </p:txBody>
        </p:sp>
        <p:sp>
          <p:nvSpPr>
            <p:cNvPr id="17" name="TextBox 17"/>
            <p:cNvSpPr txBox="1"/>
            <p:nvPr/>
          </p:nvSpPr>
          <p:spPr>
            <a:xfrm>
              <a:off x="935740" y="54090"/>
              <a:ext cx="4521784" cy="475489"/>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POMPA OTOMASYONU</a:t>
              </a:r>
            </a:p>
          </p:txBody>
        </p:sp>
      </p:grpSp>
      <p:grpSp>
        <p:nvGrpSpPr>
          <p:cNvPr id="18" name="Group 18"/>
          <p:cNvGrpSpPr/>
          <p:nvPr/>
        </p:nvGrpSpPr>
        <p:grpSpPr>
          <a:xfrm>
            <a:off x="5454515" y="934412"/>
            <a:ext cx="4070157" cy="536505"/>
            <a:chOff x="0" y="0"/>
            <a:chExt cx="5426876" cy="715340"/>
          </a:xfrm>
        </p:grpSpPr>
        <p:grpSp>
          <p:nvGrpSpPr>
            <p:cNvPr id="19" name="Group 19"/>
            <p:cNvGrpSpPr/>
            <p:nvPr/>
          </p:nvGrpSpPr>
          <p:grpSpPr>
            <a:xfrm>
              <a:off x="0" y="0"/>
              <a:ext cx="659868" cy="65986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21" name="TextBox 21"/>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22" name="Freeform 22"/>
            <p:cNvSpPr/>
            <p:nvPr/>
          </p:nvSpPr>
          <p:spPr>
            <a:xfrm>
              <a:off x="5825" y="30648"/>
              <a:ext cx="684692" cy="684692"/>
            </a:xfrm>
            <a:custGeom>
              <a:avLst/>
              <a:gdLst/>
              <a:ahLst/>
              <a:cxnLst/>
              <a:rect l="l" t="t" r="r" b="b"/>
              <a:pathLst>
                <a:path w="684692" h="684692">
                  <a:moveTo>
                    <a:pt x="0" y="0"/>
                  </a:moveTo>
                  <a:lnTo>
                    <a:pt x="684692" y="0"/>
                  </a:lnTo>
                  <a:lnTo>
                    <a:pt x="684692" y="684692"/>
                  </a:lnTo>
                  <a:lnTo>
                    <a:pt x="0" y="684692"/>
                  </a:lnTo>
                  <a:lnTo>
                    <a:pt x="0" y="0"/>
                  </a:lnTo>
                  <a:close/>
                </a:path>
              </a:pathLst>
            </a:custGeom>
            <a:blipFill>
              <a:blip r:embed="rId8"/>
              <a:stretch>
                <a:fillRect/>
              </a:stretch>
            </a:blipFill>
          </p:spPr>
          <p:txBody>
            <a:bodyPr/>
            <a:lstStyle/>
            <a:p>
              <a:endParaRPr lang="tr-TR"/>
            </a:p>
          </p:txBody>
        </p:sp>
        <p:sp>
          <p:nvSpPr>
            <p:cNvPr id="23" name="TextBox 23"/>
            <p:cNvSpPr txBox="1"/>
            <p:nvPr/>
          </p:nvSpPr>
          <p:spPr>
            <a:xfrm>
              <a:off x="905092" y="66501"/>
              <a:ext cx="4521784" cy="475489"/>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TANKER OTOMASYONU</a:t>
              </a:r>
            </a:p>
          </p:txBody>
        </p:sp>
      </p:grpSp>
      <p:grpSp>
        <p:nvGrpSpPr>
          <p:cNvPr id="24" name="Group 24"/>
          <p:cNvGrpSpPr/>
          <p:nvPr/>
        </p:nvGrpSpPr>
        <p:grpSpPr>
          <a:xfrm>
            <a:off x="5437862" y="1604267"/>
            <a:ext cx="4103464" cy="588869"/>
            <a:chOff x="0" y="0"/>
            <a:chExt cx="5471285" cy="785159"/>
          </a:xfrm>
        </p:grpSpPr>
        <p:grpSp>
          <p:nvGrpSpPr>
            <p:cNvPr id="25" name="Group 25"/>
            <p:cNvGrpSpPr/>
            <p:nvPr/>
          </p:nvGrpSpPr>
          <p:grpSpPr>
            <a:xfrm>
              <a:off x="44409" y="34857"/>
              <a:ext cx="659868" cy="659868"/>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27" name="TextBox 27"/>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28" name="Freeform 28"/>
            <p:cNvSpPr/>
            <p:nvPr/>
          </p:nvSpPr>
          <p:spPr>
            <a:xfrm>
              <a:off x="0" y="0"/>
              <a:ext cx="785159" cy="785159"/>
            </a:xfrm>
            <a:custGeom>
              <a:avLst/>
              <a:gdLst/>
              <a:ahLst/>
              <a:cxnLst/>
              <a:rect l="l" t="t" r="r" b="b"/>
              <a:pathLst>
                <a:path w="785159" h="785159">
                  <a:moveTo>
                    <a:pt x="0" y="0"/>
                  </a:moveTo>
                  <a:lnTo>
                    <a:pt x="785159" y="0"/>
                  </a:lnTo>
                  <a:lnTo>
                    <a:pt x="785159" y="785159"/>
                  </a:lnTo>
                  <a:lnTo>
                    <a:pt x="0" y="785159"/>
                  </a:lnTo>
                  <a:lnTo>
                    <a:pt x="0" y="0"/>
                  </a:lnTo>
                  <a:close/>
                </a:path>
              </a:pathLst>
            </a:custGeom>
            <a:blipFill>
              <a:blip r:embed="rId9"/>
              <a:stretch>
                <a:fillRect/>
              </a:stretch>
            </a:blipFill>
          </p:spPr>
          <p:txBody>
            <a:bodyPr/>
            <a:lstStyle/>
            <a:p>
              <a:endParaRPr lang="tr-TR"/>
            </a:p>
          </p:txBody>
        </p:sp>
        <p:sp>
          <p:nvSpPr>
            <p:cNvPr id="29" name="TextBox 29"/>
            <p:cNvSpPr txBox="1"/>
            <p:nvPr/>
          </p:nvSpPr>
          <p:spPr>
            <a:xfrm>
              <a:off x="949501" y="88947"/>
              <a:ext cx="4521784" cy="475489"/>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TANK OTOMASYONU</a:t>
              </a:r>
            </a:p>
          </p:txBody>
        </p:sp>
      </p:grpSp>
      <p:grpSp>
        <p:nvGrpSpPr>
          <p:cNvPr id="30" name="Group 30"/>
          <p:cNvGrpSpPr/>
          <p:nvPr/>
        </p:nvGrpSpPr>
        <p:grpSpPr>
          <a:xfrm>
            <a:off x="5437862" y="2326486"/>
            <a:ext cx="4084626" cy="551194"/>
            <a:chOff x="0" y="0"/>
            <a:chExt cx="5446168" cy="734925"/>
          </a:xfrm>
        </p:grpSpPr>
        <p:grpSp>
          <p:nvGrpSpPr>
            <p:cNvPr id="31" name="Group 31"/>
            <p:cNvGrpSpPr/>
            <p:nvPr/>
          </p:nvGrpSpPr>
          <p:grpSpPr>
            <a:xfrm>
              <a:off x="19292" y="37529"/>
              <a:ext cx="659868" cy="659868"/>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33" name="TextBox 33"/>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34" name="Freeform 34"/>
            <p:cNvSpPr/>
            <p:nvPr/>
          </p:nvSpPr>
          <p:spPr>
            <a:xfrm>
              <a:off x="0" y="0"/>
              <a:ext cx="734925" cy="734925"/>
            </a:xfrm>
            <a:custGeom>
              <a:avLst/>
              <a:gdLst/>
              <a:ahLst/>
              <a:cxnLst/>
              <a:rect l="l" t="t" r="r" b="b"/>
              <a:pathLst>
                <a:path w="734925" h="734925">
                  <a:moveTo>
                    <a:pt x="0" y="0"/>
                  </a:moveTo>
                  <a:lnTo>
                    <a:pt x="734925" y="0"/>
                  </a:lnTo>
                  <a:lnTo>
                    <a:pt x="734925" y="734925"/>
                  </a:lnTo>
                  <a:lnTo>
                    <a:pt x="0" y="734925"/>
                  </a:lnTo>
                  <a:lnTo>
                    <a:pt x="0" y="0"/>
                  </a:lnTo>
                  <a:close/>
                </a:path>
              </a:pathLst>
            </a:custGeom>
            <a:blipFill>
              <a:blip r:embed="rId10"/>
              <a:stretch>
                <a:fillRect/>
              </a:stretch>
            </a:blipFill>
          </p:spPr>
          <p:txBody>
            <a:bodyPr/>
            <a:lstStyle/>
            <a:p>
              <a:endParaRPr lang="tr-TR"/>
            </a:p>
          </p:txBody>
        </p:sp>
        <p:sp>
          <p:nvSpPr>
            <p:cNvPr id="35" name="TextBox 35"/>
            <p:cNvSpPr txBox="1"/>
            <p:nvPr/>
          </p:nvSpPr>
          <p:spPr>
            <a:xfrm>
              <a:off x="924384" y="91618"/>
              <a:ext cx="4521784" cy="475489"/>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SANAL TANKLAR</a:t>
              </a:r>
            </a:p>
          </p:txBody>
        </p:sp>
      </p:grpSp>
      <p:grpSp>
        <p:nvGrpSpPr>
          <p:cNvPr id="36" name="Group 36"/>
          <p:cNvGrpSpPr/>
          <p:nvPr/>
        </p:nvGrpSpPr>
        <p:grpSpPr>
          <a:xfrm>
            <a:off x="5474954" y="3011031"/>
            <a:ext cx="4083025" cy="547992"/>
            <a:chOff x="0" y="0"/>
            <a:chExt cx="5444033" cy="730655"/>
          </a:xfrm>
        </p:grpSpPr>
        <p:grpSp>
          <p:nvGrpSpPr>
            <p:cNvPr id="37" name="Group 37"/>
            <p:cNvGrpSpPr/>
            <p:nvPr/>
          </p:nvGrpSpPr>
          <p:grpSpPr>
            <a:xfrm>
              <a:off x="17157" y="35394"/>
              <a:ext cx="659868" cy="659868"/>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39" name="TextBox 39"/>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40" name="Freeform 40"/>
            <p:cNvSpPr/>
            <p:nvPr/>
          </p:nvSpPr>
          <p:spPr>
            <a:xfrm>
              <a:off x="0" y="0"/>
              <a:ext cx="730655" cy="730655"/>
            </a:xfrm>
            <a:custGeom>
              <a:avLst/>
              <a:gdLst/>
              <a:ahLst/>
              <a:cxnLst/>
              <a:rect l="l" t="t" r="r" b="b"/>
              <a:pathLst>
                <a:path w="730655" h="730655">
                  <a:moveTo>
                    <a:pt x="0" y="0"/>
                  </a:moveTo>
                  <a:lnTo>
                    <a:pt x="730655" y="0"/>
                  </a:lnTo>
                  <a:lnTo>
                    <a:pt x="730655" y="730655"/>
                  </a:lnTo>
                  <a:lnTo>
                    <a:pt x="0" y="730655"/>
                  </a:lnTo>
                  <a:lnTo>
                    <a:pt x="0" y="0"/>
                  </a:lnTo>
                  <a:close/>
                </a:path>
              </a:pathLst>
            </a:custGeom>
            <a:blipFill>
              <a:blip r:embed="rId11"/>
              <a:stretch>
                <a:fillRect/>
              </a:stretch>
            </a:blipFill>
          </p:spPr>
          <p:txBody>
            <a:bodyPr/>
            <a:lstStyle/>
            <a:p>
              <a:endParaRPr lang="tr-TR"/>
            </a:p>
          </p:txBody>
        </p:sp>
        <p:sp>
          <p:nvSpPr>
            <p:cNvPr id="41" name="TextBox 41"/>
            <p:cNvSpPr txBox="1"/>
            <p:nvPr/>
          </p:nvSpPr>
          <p:spPr>
            <a:xfrm>
              <a:off x="922249" y="55879"/>
              <a:ext cx="4521784" cy="475489"/>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OLAY ENTEGRE KAMERA</a:t>
              </a:r>
            </a:p>
          </p:txBody>
        </p:sp>
      </p:grpSp>
      <p:grpSp>
        <p:nvGrpSpPr>
          <p:cNvPr id="42" name="Group 42"/>
          <p:cNvGrpSpPr/>
          <p:nvPr/>
        </p:nvGrpSpPr>
        <p:grpSpPr>
          <a:xfrm>
            <a:off x="314534" y="3787622"/>
            <a:ext cx="4562266" cy="2990063"/>
            <a:chOff x="0" y="0"/>
            <a:chExt cx="1093840" cy="716892"/>
          </a:xfrm>
        </p:grpSpPr>
        <p:sp>
          <p:nvSpPr>
            <p:cNvPr id="43" name="Freeform 43"/>
            <p:cNvSpPr/>
            <p:nvPr/>
          </p:nvSpPr>
          <p:spPr>
            <a:xfrm>
              <a:off x="0" y="0"/>
              <a:ext cx="1093840" cy="716892"/>
            </a:xfrm>
            <a:custGeom>
              <a:avLst/>
              <a:gdLst/>
              <a:ahLst/>
              <a:cxnLst/>
              <a:rect l="l" t="t" r="r" b="b"/>
              <a:pathLst>
                <a:path w="1093840" h="716892">
                  <a:moveTo>
                    <a:pt x="27151" y="0"/>
                  </a:moveTo>
                  <a:lnTo>
                    <a:pt x="1066689" y="0"/>
                  </a:lnTo>
                  <a:cubicBezTo>
                    <a:pt x="1073890" y="0"/>
                    <a:pt x="1080796" y="2861"/>
                    <a:pt x="1085888" y="7952"/>
                  </a:cubicBezTo>
                  <a:cubicBezTo>
                    <a:pt x="1090980" y="13044"/>
                    <a:pt x="1093840" y="19950"/>
                    <a:pt x="1093840" y="27151"/>
                  </a:cubicBezTo>
                  <a:lnTo>
                    <a:pt x="1093840" y="689741"/>
                  </a:lnTo>
                  <a:cubicBezTo>
                    <a:pt x="1093840" y="696942"/>
                    <a:pt x="1090980" y="703848"/>
                    <a:pt x="1085888" y="708940"/>
                  </a:cubicBezTo>
                  <a:cubicBezTo>
                    <a:pt x="1080796" y="714031"/>
                    <a:pt x="1073890" y="716892"/>
                    <a:pt x="1066689" y="716892"/>
                  </a:cubicBezTo>
                  <a:lnTo>
                    <a:pt x="27151" y="716892"/>
                  </a:lnTo>
                  <a:cubicBezTo>
                    <a:pt x="19950" y="716892"/>
                    <a:pt x="13044" y="714031"/>
                    <a:pt x="7952" y="708940"/>
                  </a:cubicBezTo>
                  <a:cubicBezTo>
                    <a:pt x="2861" y="703848"/>
                    <a:pt x="0" y="696942"/>
                    <a:pt x="0" y="689741"/>
                  </a:cubicBezTo>
                  <a:lnTo>
                    <a:pt x="0" y="27151"/>
                  </a:lnTo>
                  <a:cubicBezTo>
                    <a:pt x="0" y="19950"/>
                    <a:pt x="2861" y="13044"/>
                    <a:pt x="7952" y="7952"/>
                  </a:cubicBezTo>
                  <a:cubicBezTo>
                    <a:pt x="13044" y="2861"/>
                    <a:pt x="19950" y="0"/>
                    <a:pt x="27151" y="0"/>
                  </a:cubicBezTo>
                  <a:close/>
                </a:path>
              </a:pathLst>
            </a:custGeom>
            <a:blipFill>
              <a:blip r:embed="rId12"/>
              <a:stretch>
                <a:fillRect l="-8139" r="-8139"/>
              </a:stretch>
            </a:blipFill>
          </p:spPr>
          <p:txBody>
            <a:bodyPr/>
            <a:lstStyle/>
            <a:p>
              <a:endParaRPr lang="tr-TR"/>
            </a:p>
          </p:txBody>
        </p:sp>
      </p:grpSp>
      <p:sp>
        <p:nvSpPr>
          <p:cNvPr id="44" name="TextBox 44"/>
          <p:cNvSpPr txBox="1"/>
          <p:nvPr/>
        </p:nvSpPr>
        <p:spPr>
          <a:xfrm>
            <a:off x="731520" y="861697"/>
            <a:ext cx="3466168" cy="2423329"/>
          </a:xfrm>
          <a:prstGeom prst="rect">
            <a:avLst/>
          </a:prstGeom>
        </p:spPr>
        <p:txBody>
          <a:bodyPr lIns="0" tIns="0" rIns="0" bIns="0" rtlCol="0" anchor="t">
            <a:spAutoFit/>
          </a:bodyPr>
          <a:lstStyle/>
          <a:p>
            <a:pPr algn="l">
              <a:lnSpc>
                <a:spcPts val="4778"/>
              </a:lnSpc>
            </a:pPr>
            <a:r>
              <a:rPr lang="en-US" sz="4266" b="1">
                <a:solidFill>
                  <a:srgbClr val="00385C"/>
                </a:solidFill>
                <a:latin typeface="Montserrat Semi-Bold"/>
                <a:ea typeface="Montserrat Semi-Bold"/>
                <a:cs typeface="Montserrat Semi-Bold"/>
                <a:sym typeface="Montserrat Semi-Bold"/>
              </a:rPr>
              <a:t>EreNet Opsiyonel Sistem Modülleri</a:t>
            </a:r>
          </a:p>
        </p:txBody>
      </p:sp>
      <p:grpSp>
        <p:nvGrpSpPr>
          <p:cNvPr id="45" name="Group 45"/>
          <p:cNvGrpSpPr/>
          <p:nvPr/>
        </p:nvGrpSpPr>
        <p:grpSpPr>
          <a:xfrm>
            <a:off x="5525354" y="3718917"/>
            <a:ext cx="4364073" cy="494901"/>
            <a:chOff x="0" y="0"/>
            <a:chExt cx="5818763" cy="659868"/>
          </a:xfrm>
        </p:grpSpPr>
        <p:grpSp>
          <p:nvGrpSpPr>
            <p:cNvPr id="46" name="Group 46"/>
            <p:cNvGrpSpPr/>
            <p:nvPr/>
          </p:nvGrpSpPr>
          <p:grpSpPr>
            <a:xfrm>
              <a:off x="0" y="0"/>
              <a:ext cx="659868" cy="659868"/>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48" name="TextBox 48"/>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49" name="Freeform 49"/>
            <p:cNvSpPr/>
            <p:nvPr/>
          </p:nvSpPr>
          <p:spPr>
            <a:xfrm>
              <a:off x="114053" y="53615"/>
              <a:ext cx="472506" cy="552639"/>
            </a:xfrm>
            <a:custGeom>
              <a:avLst/>
              <a:gdLst/>
              <a:ahLst/>
              <a:cxnLst/>
              <a:rect l="l" t="t" r="r" b="b"/>
              <a:pathLst>
                <a:path w="472506" h="552639">
                  <a:moveTo>
                    <a:pt x="0" y="0"/>
                  </a:moveTo>
                  <a:lnTo>
                    <a:pt x="472506" y="0"/>
                  </a:lnTo>
                  <a:lnTo>
                    <a:pt x="472506" y="552639"/>
                  </a:lnTo>
                  <a:lnTo>
                    <a:pt x="0" y="55263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tr-TR"/>
            </a:p>
          </p:txBody>
        </p:sp>
        <p:sp>
          <p:nvSpPr>
            <p:cNvPr id="50" name="TextBox 50"/>
            <p:cNvSpPr txBox="1"/>
            <p:nvPr/>
          </p:nvSpPr>
          <p:spPr>
            <a:xfrm>
              <a:off x="905092" y="20486"/>
              <a:ext cx="4913671" cy="475489"/>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ARAÇ TAKİP MODÜLÜ</a:t>
              </a:r>
            </a:p>
          </p:txBody>
        </p:sp>
      </p:grpSp>
      <p:grpSp>
        <p:nvGrpSpPr>
          <p:cNvPr id="51" name="Group 51"/>
          <p:cNvGrpSpPr/>
          <p:nvPr/>
        </p:nvGrpSpPr>
        <p:grpSpPr>
          <a:xfrm>
            <a:off x="5526955" y="4400259"/>
            <a:ext cx="4070157" cy="494901"/>
            <a:chOff x="0" y="0"/>
            <a:chExt cx="5426876" cy="659868"/>
          </a:xfrm>
        </p:grpSpPr>
        <p:grpSp>
          <p:nvGrpSpPr>
            <p:cNvPr id="52" name="Group 52"/>
            <p:cNvGrpSpPr/>
            <p:nvPr/>
          </p:nvGrpSpPr>
          <p:grpSpPr>
            <a:xfrm>
              <a:off x="0" y="0"/>
              <a:ext cx="659868" cy="659868"/>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54" name="TextBox 54"/>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55" name="Freeform 55"/>
            <p:cNvSpPr/>
            <p:nvPr/>
          </p:nvSpPr>
          <p:spPr>
            <a:xfrm>
              <a:off x="78982" y="80170"/>
              <a:ext cx="505442" cy="505442"/>
            </a:xfrm>
            <a:custGeom>
              <a:avLst/>
              <a:gdLst/>
              <a:ahLst/>
              <a:cxnLst/>
              <a:rect l="l" t="t" r="r" b="b"/>
              <a:pathLst>
                <a:path w="505442" h="505442">
                  <a:moveTo>
                    <a:pt x="0" y="0"/>
                  </a:moveTo>
                  <a:lnTo>
                    <a:pt x="505442" y="0"/>
                  </a:lnTo>
                  <a:lnTo>
                    <a:pt x="505442" y="505442"/>
                  </a:lnTo>
                  <a:lnTo>
                    <a:pt x="0" y="5054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tr-TR"/>
            </a:p>
          </p:txBody>
        </p:sp>
        <p:sp>
          <p:nvSpPr>
            <p:cNvPr id="56" name="TextBox 56"/>
            <p:cNvSpPr txBox="1"/>
            <p:nvPr/>
          </p:nvSpPr>
          <p:spPr>
            <a:xfrm>
              <a:off x="905092" y="20486"/>
              <a:ext cx="4521784" cy="475489"/>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ERP ENTEGRASYONU</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61529" y="-2140"/>
            <a:ext cx="9749625" cy="7315200"/>
          </a:xfrm>
          <a:custGeom>
            <a:avLst/>
            <a:gdLst/>
            <a:ahLst/>
            <a:cxnLst/>
            <a:rect l="l" t="t" r="r" b="b"/>
            <a:pathLst>
              <a:path w="9749625" h="7315200">
                <a:moveTo>
                  <a:pt x="0" y="0"/>
                </a:moveTo>
                <a:lnTo>
                  <a:pt x="9749625" y="0"/>
                </a:lnTo>
                <a:lnTo>
                  <a:pt x="9749625" y="7315200"/>
                </a:lnTo>
                <a:lnTo>
                  <a:pt x="0" y="7315200"/>
                </a:lnTo>
                <a:lnTo>
                  <a:pt x="0" y="0"/>
                </a:lnTo>
                <a:close/>
              </a:path>
            </a:pathLst>
          </a:custGeom>
          <a:blipFill>
            <a:blip r:embed="rId3"/>
            <a:stretch>
              <a:fillRect l="-16559" r="-16559"/>
            </a:stretch>
          </a:blipFill>
        </p:spPr>
        <p:txBody>
          <a:bodyPr/>
          <a:lstStyle/>
          <a:p>
            <a:endParaRPr lang="tr-TR"/>
          </a:p>
        </p:txBody>
      </p:sp>
      <p:grpSp>
        <p:nvGrpSpPr>
          <p:cNvPr id="3" name="Group 3"/>
          <p:cNvGrpSpPr/>
          <p:nvPr/>
        </p:nvGrpSpPr>
        <p:grpSpPr>
          <a:xfrm>
            <a:off x="-6007152" y="-2941818"/>
            <a:ext cx="14282884" cy="13194556"/>
            <a:chOff x="0" y="0"/>
            <a:chExt cx="19043845" cy="17592741"/>
          </a:xfrm>
        </p:grpSpPr>
        <p:sp>
          <p:nvSpPr>
            <p:cNvPr id="4" name="Freeform 4"/>
            <p:cNvSpPr/>
            <p:nvPr/>
          </p:nvSpPr>
          <p:spPr>
            <a:xfrm rot="-1740267">
              <a:off x="3929129" y="2302701"/>
              <a:ext cx="12812015" cy="12812015"/>
            </a:xfrm>
            <a:custGeom>
              <a:avLst/>
              <a:gdLst/>
              <a:ahLst/>
              <a:cxnLst/>
              <a:rect l="l" t="t" r="r" b="b"/>
              <a:pathLst>
                <a:path w="12812015" h="12812015">
                  <a:moveTo>
                    <a:pt x="0" y="0"/>
                  </a:moveTo>
                  <a:lnTo>
                    <a:pt x="12812015" y="0"/>
                  </a:lnTo>
                  <a:lnTo>
                    <a:pt x="12812015" y="12812015"/>
                  </a:lnTo>
                  <a:lnTo>
                    <a:pt x="0" y="12812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rot="-1740267">
              <a:off x="3591902" y="2478025"/>
              <a:ext cx="12812015" cy="12812015"/>
            </a:xfrm>
            <a:custGeom>
              <a:avLst/>
              <a:gdLst/>
              <a:ahLst/>
              <a:cxnLst/>
              <a:rect l="l" t="t" r="r" b="b"/>
              <a:pathLst>
                <a:path w="12812015" h="12812015">
                  <a:moveTo>
                    <a:pt x="0" y="0"/>
                  </a:moveTo>
                  <a:lnTo>
                    <a:pt x="12812016" y="0"/>
                  </a:lnTo>
                  <a:lnTo>
                    <a:pt x="12812016" y="12812015"/>
                  </a:lnTo>
                  <a:lnTo>
                    <a:pt x="0" y="128120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Freeform 6"/>
            <p:cNvSpPr/>
            <p:nvPr/>
          </p:nvSpPr>
          <p:spPr>
            <a:xfrm>
              <a:off x="0" y="3493482"/>
              <a:ext cx="10166523" cy="10138270"/>
            </a:xfrm>
            <a:custGeom>
              <a:avLst/>
              <a:gdLst/>
              <a:ahLst/>
              <a:cxnLst/>
              <a:rect l="l" t="t" r="r" b="b"/>
              <a:pathLst>
                <a:path w="10166523" h="10138270">
                  <a:moveTo>
                    <a:pt x="0" y="0"/>
                  </a:moveTo>
                  <a:lnTo>
                    <a:pt x="10166523" y="0"/>
                  </a:lnTo>
                  <a:lnTo>
                    <a:pt x="10166523" y="10138270"/>
                  </a:lnTo>
                  <a:lnTo>
                    <a:pt x="0" y="101382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grpSp>
      <p:sp>
        <p:nvSpPr>
          <p:cNvPr id="7" name="Freeform 7"/>
          <p:cNvSpPr/>
          <p:nvPr/>
        </p:nvSpPr>
        <p:spPr>
          <a:xfrm>
            <a:off x="4405655" y="0"/>
            <a:ext cx="942289" cy="1097280"/>
          </a:xfrm>
          <a:custGeom>
            <a:avLst/>
            <a:gdLst/>
            <a:ahLst/>
            <a:cxnLst/>
            <a:rect l="l" t="t" r="r" b="b"/>
            <a:pathLst>
              <a:path w="942289" h="1097280">
                <a:moveTo>
                  <a:pt x="0" y="0"/>
                </a:moveTo>
                <a:lnTo>
                  <a:pt x="942290" y="0"/>
                </a:lnTo>
                <a:lnTo>
                  <a:pt x="942290" y="1097280"/>
                </a:lnTo>
                <a:lnTo>
                  <a:pt x="0" y="10972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grpSp>
        <p:nvGrpSpPr>
          <p:cNvPr id="8" name="Group 8"/>
          <p:cNvGrpSpPr/>
          <p:nvPr/>
        </p:nvGrpSpPr>
        <p:grpSpPr>
          <a:xfrm>
            <a:off x="693528" y="3375987"/>
            <a:ext cx="4104033" cy="588869"/>
            <a:chOff x="0" y="0"/>
            <a:chExt cx="5472043" cy="785159"/>
          </a:xfrm>
        </p:grpSpPr>
        <p:grpSp>
          <p:nvGrpSpPr>
            <p:cNvPr id="9" name="Group 9"/>
            <p:cNvGrpSpPr/>
            <p:nvPr/>
          </p:nvGrpSpPr>
          <p:grpSpPr>
            <a:xfrm>
              <a:off x="45167" y="0"/>
              <a:ext cx="659868" cy="65986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11" name="TextBox 11"/>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12" name="Freeform 12"/>
            <p:cNvSpPr/>
            <p:nvPr/>
          </p:nvSpPr>
          <p:spPr>
            <a:xfrm>
              <a:off x="0" y="0"/>
              <a:ext cx="785159" cy="785159"/>
            </a:xfrm>
            <a:custGeom>
              <a:avLst/>
              <a:gdLst/>
              <a:ahLst/>
              <a:cxnLst/>
              <a:rect l="l" t="t" r="r" b="b"/>
              <a:pathLst>
                <a:path w="785159" h="785159">
                  <a:moveTo>
                    <a:pt x="0" y="0"/>
                  </a:moveTo>
                  <a:lnTo>
                    <a:pt x="785159" y="0"/>
                  </a:lnTo>
                  <a:lnTo>
                    <a:pt x="785159" y="785159"/>
                  </a:lnTo>
                  <a:lnTo>
                    <a:pt x="0" y="785159"/>
                  </a:lnTo>
                  <a:lnTo>
                    <a:pt x="0" y="0"/>
                  </a:lnTo>
                  <a:close/>
                </a:path>
              </a:pathLst>
            </a:custGeom>
            <a:blipFill>
              <a:blip r:embed="rId12"/>
              <a:stretch>
                <a:fillRect/>
              </a:stretch>
            </a:blipFill>
          </p:spPr>
          <p:txBody>
            <a:bodyPr/>
            <a:lstStyle/>
            <a:p>
              <a:endParaRPr lang="tr-TR"/>
            </a:p>
          </p:txBody>
        </p:sp>
        <p:sp>
          <p:nvSpPr>
            <p:cNvPr id="13" name="TextBox 13"/>
            <p:cNvSpPr txBox="1"/>
            <p:nvPr/>
          </p:nvSpPr>
          <p:spPr>
            <a:xfrm>
              <a:off x="950259" y="54090"/>
              <a:ext cx="4521784" cy="475489"/>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EreCorp</a:t>
              </a:r>
            </a:p>
          </p:txBody>
        </p:sp>
      </p:grpSp>
      <p:grpSp>
        <p:nvGrpSpPr>
          <p:cNvPr id="14" name="Group 14"/>
          <p:cNvGrpSpPr/>
          <p:nvPr/>
        </p:nvGrpSpPr>
        <p:grpSpPr>
          <a:xfrm>
            <a:off x="733088" y="2723777"/>
            <a:ext cx="4070157" cy="494901"/>
            <a:chOff x="0" y="0"/>
            <a:chExt cx="5426876" cy="659868"/>
          </a:xfrm>
        </p:grpSpPr>
        <p:grpSp>
          <p:nvGrpSpPr>
            <p:cNvPr id="15" name="Group 15"/>
            <p:cNvGrpSpPr/>
            <p:nvPr/>
          </p:nvGrpSpPr>
          <p:grpSpPr>
            <a:xfrm>
              <a:off x="0" y="0"/>
              <a:ext cx="659868" cy="65986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17" name="TextBox 17"/>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18" name="Freeform 18"/>
            <p:cNvSpPr/>
            <p:nvPr/>
          </p:nvSpPr>
          <p:spPr>
            <a:xfrm>
              <a:off x="46632" y="128522"/>
              <a:ext cx="566360" cy="402824"/>
            </a:xfrm>
            <a:custGeom>
              <a:avLst/>
              <a:gdLst/>
              <a:ahLst/>
              <a:cxnLst/>
              <a:rect l="l" t="t" r="r" b="b"/>
              <a:pathLst>
                <a:path w="566360" h="402824">
                  <a:moveTo>
                    <a:pt x="0" y="0"/>
                  </a:moveTo>
                  <a:lnTo>
                    <a:pt x="566360" y="0"/>
                  </a:lnTo>
                  <a:lnTo>
                    <a:pt x="566360" y="402824"/>
                  </a:lnTo>
                  <a:lnTo>
                    <a:pt x="0" y="4028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tr-TR"/>
            </a:p>
          </p:txBody>
        </p:sp>
        <p:sp>
          <p:nvSpPr>
            <p:cNvPr id="19" name="TextBox 19"/>
            <p:cNvSpPr txBox="1"/>
            <p:nvPr/>
          </p:nvSpPr>
          <p:spPr>
            <a:xfrm>
              <a:off x="905092" y="66501"/>
              <a:ext cx="4521784" cy="475489"/>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EreNet</a:t>
              </a:r>
            </a:p>
          </p:txBody>
        </p:sp>
      </p:grpSp>
      <p:grpSp>
        <p:nvGrpSpPr>
          <p:cNvPr id="20" name="Group 20"/>
          <p:cNvGrpSpPr/>
          <p:nvPr/>
        </p:nvGrpSpPr>
        <p:grpSpPr>
          <a:xfrm>
            <a:off x="733088" y="4069631"/>
            <a:ext cx="4070157" cy="514506"/>
            <a:chOff x="0" y="0"/>
            <a:chExt cx="5426876" cy="686008"/>
          </a:xfrm>
        </p:grpSpPr>
        <p:grpSp>
          <p:nvGrpSpPr>
            <p:cNvPr id="21" name="Group 21"/>
            <p:cNvGrpSpPr/>
            <p:nvPr/>
          </p:nvGrpSpPr>
          <p:grpSpPr>
            <a:xfrm>
              <a:off x="0" y="0"/>
              <a:ext cx="659868" cy="65986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23" name="TextBox 23"/>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24" name="Freeform 24"/>
            <p:cNvSpPr/>
            <p:nvPr/>
          </p:nvSpPr>
          <p:spPr>
            <a:xfrm>
              <a:off x="46632" y="23971"/>
              <a:ext cx="547835" cy="662036"/>
            </a:xfrm>
            <a:custGeom>
              <a:avLst/>
              <a:gdLst/>
              <a:ahLst/>
              <a:cxnLst/>
              <a:rect l="l" t="t" r="r" b="b"/>
              <a:pathLst>
                <a:path w="547835" h="662036">
                  <a:moveTo>
                    <a:pt x="0" y="0"/>
                  </a:moveTo>
                  <a:lnTo>
                    <a:pt x="547835" y="0"/>
                  </a:lnTo>
                  <a:lnTo>
                    <a:pt x="547835" y="662037"/>
                  </a:lnTo>
                  <a:lnTo>
                    <a:pt x="0" y="66203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tr-TR"/>
            </a:p>
          </p:txBody>
        </p:sp>
        <p:sp>
          <p:nvSpPr>
            <p:cNvPr id="25" name="TextBox 25"/>
            <p:cNvSpPr txBox="1"/>
            <p:nvPr/>
          </p:nvSpPr>
          <p:spPr>
            <a:xfrm>
              <a:off x="905092" y="54090"/>
              <a:ext cx="4521784" cy="475489"/>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EreLite</a:t>
              </a:r>
            </a:p>
          </p:txBody>
        </p:sp>
      </p:grpSp>
      <p:grpSp>
        <p:nvGrpSpPr>
          <p:cNvPr id="26" name="Group 26"/>
          <p:cNvGrpSpPr/>
          <p:nvPr/>
        </p:nvGrpSpPr>
        <p:grpSpPr>
          <a:xfrm>
            <a:off x="733088" y="4689674"/>
            <a:ext cx="4070157" cy="494901"/>
            <a:chOff x="0" y="0"/>
            <a:chExt cx="5426876" cy="659868"/>
          </a:xfrm>
        </p:grpSpPr>
        <p:grpSp>
          <p:nvGrpSpPr>
            <p:cNvPr id="27" name="Group 27"/>
            <p:cNvGrpSpPr/>
            <p:nvPr/>
          </p:nvGrpSpPr>
          <p:grpSpPr>
            <a:xfrm>
              <a:off x="0" y="0"/>
              <a:ext cx="659868" cy="65986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29" name="TextBox 29"/>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30" name="Freeform 30"/>
            <p:cNvSpPr/>
            <p:nvPr/>
          </p:nvSpPr>
          <p:spPr>
            <a:xfrm>
              <a:off x="36878" y="169269"/>
              <a:ext cx="585869" cy="360309"/>
            </a:xfrm>
            <a:custGeom>
              <a:avLst/>
              <a:gdLst/>
              <a:ahLst/>
              <a:cxnLst/>
              <a:rect l="l" t="t" r="r" b="b"/>
              <a:pathLst>
                <a:path w="585869" h="360309">
                  <a:moveTo>
                    <a:pt x="0" y="0"/>
                  </a:moveTo>
                  <a:lnTo>
                    <a:pt x="585869" y="0"/>
                  </a:lnTo>
                  <a:lnTo>
                    <a:pt x="585869" y="360310"/>
                  </a:lnTo>
                  <a:lnTo>
                    <a:pt x="0" y="36031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tr-TR"/>
            </a:p>
          </p:txBody>
        </p:sp>
        <p:sp>
          <p:nvSpPr>
            <p:cNvPr id="31" name="TextBox 31"/>
            <p:cNvSpPr txBox="1"/>
            <p:nvPr/>
          </p:nvSpPr>
          <p:spPr>
            <a:xfrm>
              <a:off x="905092" y="54090"/>
              <a:ext cx="4521784" cy="475489"/>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MIVO</a:t>
              </a:r>
            </a:p>
          </p:txBody>
        </p:sp>
      </p:grpSp>
      <p:grpSp>
        <p:nvGrpSpPr>
          <p:cNvPr id="32" name="Group 32"/>
          <p:cNvGrpSpPr/>
          <p:nvPr/>
        </p:nvGrpSpPr>
        <p:grpSpPr>
          <a:xfrm>
            <a:off x="733088" y="5290854"/>
            <a:ext cx="4070157" cy="494901"/>
            <a:chOff x="0" y="0"/>
            <a:chExt cx="5426876" cy="659868"/>
          </a:xfrm>
        </p:grpSpPr>
        <p:grpSp>
          <p:nvGrpSpPr>
            <p:cNvPr id="33" name="Group 33"/>
            <p:cNvGrpSpPr/>
            <p:nvPr/>
          </p:nvGrpSpPr>
          <p:grpSpPr>
            <a:xfrm>
              <a:off x="0" y="0"/>
              <a:ext cx="659868" cy="65986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35" name="TextBox 35"/>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36" name="Freeform 36"/>
            <p:cNvSpPr/>
            <p:nvPr/>
          </p:nvSpPr>
          <p:spPr>
            <a:xfrm>
              <a:off x="106164" y="86457"/>
              <a:ext cx="428771" cy="455534"/>
            </a:xfrm>
            <a:custGeom>
              <a:avLst/>
              <a:gdLst/>
              <a:ahLst/>
              <a:cxnLst/>
              <a:rect l="l" t="t" r="r" b="b"/>
              <a:pathLst>
                <a:path w="428771" h="455534">
                  <a:moveTo>
                    <a:pt x="0" y="0"/>
                  </a:moveTo>
                  <a:lnTo>
                    <a:pt x="428771" y="0"/>
                  </a:lnTo>
                  <a:lnTo>
                    <a:pt x="428771" y="455533"/>
                  </a:lnTo>
                  <a:lnTo>
                    <a:pt x="0" y="45553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tr-TR"/>
            </a:p>
          </p:txBody>
        </p:sp>
        <p:sp>
          <p:nvSpPr>
            <p:cNvPr id="37" name="TextBox 37"/>
            <p:cNvSpPr txBox="1"/>
            <p:nvPr/>
          </p:nvSpPr>
          <p:spPr>
            <a:xfrm>
              <a:off x="905092" y="66501"/>
              <a:ext cx="4521784" cy="475489"/>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EreInventory</a:t>
              </a:r>
            </a:p>
          </p:txBody>
        </p:sp>
      </p:grpSp>
      <p:grpSp>
        <p:nvGrpSpPr>
          <p:cNvPr id="38" name="Group 38"/>
          <p:cNvGrpSpPr/>
          <p:nvPr/>
        </p:nvGrpSpPr>
        <p:grpSpPr>
          <a:xfrm>
            <a:off x="3082710" y="3036734"/>
            <a:ext cx="4055115" cy="494901"/>
            <a:chOff x="0" y="0"/>
            <a:chExt cx="5406820" cy="659868"/>
          </a:xfrm>
        </p:grpSpPr>
        <p:grpSp>
          <p:nvGrpSpPr>
            <p:cNvPr id="39" name="Group 39"/>
            <p:cNvGrpSpPr/>
            <p:nvPr/>
          </p:nvGrpSpPr>
          <p:grpSpPr>
            <a:xfrm>
              <a:off x="0" y="0"/>
              <a:ext cx="659868" cy="659868"/>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41" name="TextBox 41"/>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42" name="Freeform 42"/>
            <p:cNvSpPr/>
            <p:nvPr/>
          </p:nvSpPr>
          <p:spPr>
            <a:xfrm>
              <a:off x="66973" y="106557"/>
              <a:ext cx="525923" cy="434544"/>
            </a:xfrm>
            <a:custGeom>
              <a:avLst/>
              <a:gdLst/>
              <a:ahLst/>
              <a:cxnLst/>
              <a:rect l="l" t="t" r="r" b="b"/>
              <a:pathLst>
                <a:path w="525923" h="434544">
                  <a:moveTo>
                    <a:pt x="0" y="0"/>
                  </a:moveTo>
                  <a:lnTo>
                    <a:pt x="525922" y="0"/>
                  </a:lnTo>
                  <a:lnTo>
                    <a:pt x="525922" y="434544"/>
                  </a:lnTo>
                  <a:lnTo>
                    <a:pt x="0" y="4345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tr-TR"/>
            </a:p>
          </p:txBody>
        </p:sp>
        <p:sp>
          <p:nvSpPr>
            <p:cNvPr id="43" name="TextBox 43"/>
            <p:cNvSpPr txBox="1"/>
            <p:nvPr/>
          </p:nvSpPr>
          <p:spPr>
            <a:xfrm>
              <a:off x="885036" y="75310"/>
              <a:ext cx="4521784" cy="475489"/>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EreWare</a:t>
              </a:r>
            </a:p>
          </p:txBody>
        </p:sp>
      </p:grpSp>
      <p:grpSp>
        <p:nvGrpSpPr>
          <p:cNvPr id="44" name="Group 44"/>
          <p:cNvGrpSpPr/>
          <p:nvPr/>
        </p:nvGrpSpPr>
        <p:grpSpPr>
          <a:xfrm>
            <a:off x="3082710" y="4860622"/>
            <a:ext cx="4070157" cy="494901"/>
            <a:chOff x="0" y="0"/>
            <a:chExt cx="5426876" cy="659868"/>
          </a:xfrm>
        </p:grpSpPr>
        <p:grpSp>
          <p:nvGrpSpPr>
            <p:cNvPr id="45" name="Group 45"/>
            <p:cNvGrpSpPr/>
            <p:nvPr/>
          </p:nvGrpSpPr>
          <p:grpSpPr>
            <a:xfrm>
              <a:off x="0" y="0"/>
              <a:ext cx="659868" cy="659868"/>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47" name="TextBox 47"/>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48" name="Freeform 48"/>
            <p:cNvSpPr/>
            <p:nvPr/>
          </p:nvSpPr>
          <p:spPr>
            <a:xfrm>
              <a:off x="132863" y="81656"/>
              <a:ext cx="394142" cy="496557"/>
            </a:xfrm>
            <a:custGeom>
              <a:avLst/>
              <a:gdLst/>
              <a:ahLst/>
              <a:cxnLst/>
              <a:rect l="l" t="t" r="r" b="b"/>
              <a:pathLst>
                <a:path w="394142" h="496557">
                  <a:moveTo>
                    <a:pt x="0" y="0"/>
                  </a:moveTo>
                  <a:lnTo>
                    <a:pt x="394142" y="0"/>
                  </a:lnTo>
                  <a:lnTo>
                    <a:pt x="394142" y="496557"/>
                  </a:lnTo>
                  <a:lnTo>
                    <a:pt x="0" y="49655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tr-TR"/>
            </a:p>
          </p:txBody>
        </p:sp>
        <p:sp>
          <p:nvSpPr>
            <p:cNvPr id="49" name="TextBox 49"/>
            <p:cNvSpPr txBox="1"/>
            <p:nvPr/>
          </p:nvSpPr>
          <p:spPr>
            <a:xfrm>
              <a:off x="905092" y="39765"/>
              <a:ext cx="4521784" cy="475489"/>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EreTire</a:t>
              </a:r>
            </a:p>
          </p:txBody>
        </p:sp>
      </p:grpSp>
      <p:grpSp>
        <p:nvGrpSpPr>
          <p:cNvPr id="50" name="Group 50"/>
          <p:cNvGrpSpPr/>
          <p:nvPr/>
        </p:nvGrpSpPr>
        <p:grpSpPr>
          <a:xfrm>
            <a:off x="3082710" y="3655460"/>
            <a:ext cx="4055115" cy="494901"/>
            <a:chOff x="0" y="0"/>
            <a:chExt cx="5406820" cy="659868"/>
          </a:xfrm>
        </p:grpSpPr>
        <p:grpSp>
          <p:nvGrpSpPr>
            <p:cNvPr id="51" name="Group 51"/>
            <p:cNvGrpSpPr/>
            <p:nvPr/>
          </p:nvGrpSpPr>
          <p:grpSpPr>
            <a:xfrm>
              <a:off x="0" y="0"/>
              <a:ext cx="659868" cy="659868"/>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53" name="TextBox 53"/>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54" name="Freeform 54"/>
            <p:cNvSpPr/>
            <p:nvPr/>
          </p:nvSpPr>
          <p:spPr>
            <a:xfrm>
              <a:off x="132863" y="127744"/>
              <a:ext cx="416622" cy="416622"/>
            </a:xfrm>
            <a:custGeom>
              <a:avLst/>
              <a:gdLst/>
              <a:ahLst/>
              <a:cxnLst/>
              <a:rect l="l" t="t" r="r" b="b"/>
              <a:pathLst>
                <a:path w="416622" h="416622">
                  <a:moveTo>
                    <a:pt x="0" y="0"/>
                  </a:moveTo>
                  <a:lnTo>
                    <a:pt x="416622" y="0"/>
                  </a:lnTo>
                  <a:lnTo>
                    <a:pt x="416622" y="416622"/>
                  </a:lnTo>
                  <a:lnTo>
                    <a:pt x="0" y="41662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tr-TR"/>
            </a:p>
          </p:txBody>
        </p:sp>
        <p:sp>
          <p:nvSpPr>
            <p:cNvPr id="55" name="TextBox 55"/>
            <p:cNvSpPr txBox="1"/>
            <p:nvPr/>
          </p:nvSpPr>
          <p:spPr>
            <a:xfrm>
              <a:off x="885036" y="60210"/>
              <a:ext cx="4521784" cy="475489"/>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EreOil</a:t>
              </a:r>
            </a:p>
          </p:txBody>
        </p:sp>
      </p:grpSp>
      <p:grpSp>
        <p:nvGrpSpPr>
          <p:cNvPr id="56" name="Group 56"/>
          <p:cNvGrpSpPr/>
          <p:nvPr/>
        </p:nvGrpSpPr>
        <p:grpSpPr>
          <a:xfrm>
            <a:off x="3082710" y="4255137"/>
            <a:ext cx="4055115" cy="494901"/>
            <a:chOff x="0" y="0"/>
            <a:chExt cx="5406820" cy="659868"/>
          </a:xfrm>
        </p:grpSpPr>
        <p:grpSp>
          <p:nvGrpSpPr>
            <p:cNvPr id="57" name="Group 57"/>
            <p:cNvGrpSpPr/>
            <p:nvPr/>
          </p:nvGrpSpPr>
          <p:grpSpPr>
            <a:xfrm>
              <a:off x="0" y="0"/>
              <a:ext cx="659868" cy="659868"/>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59" name="TextBox 59"/>
              <p:cNvSpPr txBox="1"/>
              <p:nvPr/>
            </p:nvSpPr>
            <p:spPr>
              <a:xfrm>
                <a:off x="76200" y="57150"/>
                <a:ext cx="660400" cy="679450"/>
              </a:xfrm>
              <a:prstGeom prst="rect">
                <a:avLst/>
              </a:prstGeom>
            </p:spPr>
            <p:txBody>
              <a:bodyPr lIns="50800" tIns="50800" rIns="50800" bIns="50800" rtlCol="0" anchor="ctr"/>
              <a:lstStyle/>
              <a:p>
                <a:pPr algn="ctr">
                  <a:lnSpc>
                    <a:spcPts val="1493"/>
                  </a:lnSpc>
                </a:pPr>
                <a:endParaRPr/>
              </a:p>
            </p:txBody>
          </p:sp>
        </p:grpSp>
        <p:sp>
          <p:nvSpPr>
            <p:cNvPr id="60" name="Freeform 60"/>
            <p:cNvSpPr/>
            <p:nvPr/>
          </p:nvSpPr>
          <p:spPr>
            <a:xfrm>
              <a:off x="88678" y="86503"/>
              <a:ext cx="482513" cy="475878"/>
            </a:xfrm>
            <a:custGeom>
              <a:avLst/>
              <a:gdLst/>
              <a:ahLst/>
              <a:cxnLst/>
              <a:rect l="l" t="t" r="r" b="b"/>
              <a:pathLst>
                <a:path w="482513" h="475878">
                  <a:moveTo>
                    <a:pt x="0" y="0"/>
                  </a:moveTo>
                  <a:lnTo>
                    <a:pt x="482512" y="0"/>
                  </a:lnTo>
                  <a:lnTo>
                    <a:pt x="482512" y="475878"/>
                  </a:lnTo>
                  <a:lnTo>
                    <a:pt x="0" y="47587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tr-TR"/>
            </a:p>
          </p:txBody>
        </p:sp>
        <p:sp>
          <p:nvSpPr>
            <p:cNvPr id="61" name="TextBox 61"/>
            <p:cNvSpPr txBox="1"/>
            <p:nvPr/>
          </p:nvSpPr>
          <p:spPr>
            <a:xfrm>
              <a:off x="885036" y="54090"/>
              <a:ext cx="4521784" cy="475489"/>
            </a:xfrm>
            <a:prstGeom prst="rect">
              <a:avLst/>
            </a:prstGeom>
          </p:spPr>
          <p:txBody>
            <a:bodyPr lIns="0" tIns="0" rIns="0" bIns="0" rtlCol="0" anchor="t">
              <a:spAutoFit/>
            </a:bodyPr>
            <a:lstStyle/>
            <a:p>
              <a:pPr algn="l">
                <a:lnSpc>
                  <a:spcPts val="3167"/>
                </a:lnSpc>
              </a:pPr>
              <a:r>
                <a:rPr lang="en-US" sz="1979" b="1">
                  <a:solidFill>
                    <a:srgbClr val="FFFFFF"/>
                  </a:solidFill>
                  <a:latin typeface="Lato Bold"/>
                  <a:ea typeface="Lato Bold"/>
                  <a:cs typeface="Lato Bold"/>
                  <a:sym typeface="Lato Bold"/>
                </a:rPr>
                <a:t>EreService</a:t>
              </a:r>
            </a:p>
          </p:txBody>
        </p:sp>
      </p:grpSp>
      <p:sp>
        <p:nvSpPr>
          <p:cNvPr id="62" name="TextBox 62"/>
          <p:cNvSpPr txBox="1"/>
          <p:nvPr/>
        </p:nvSpPr>
        <p:spPr>
          <a:xfrm>
            <a:off x="789775" y="1232701"/>
            <a:ext cx="3911538" cy="1054294"/>
          </a:xfrm>
          <a:prstGeom prst="rect">
            <a:avLst/>
          </a:prstGeom>
        </p:spPr>
        <p:txBody>
          <a:bodyPr lIns="0" tIns="0" rIns="0" bIns="0" rtlCol="0" anchor="t">
            <a:spAutoFit/>
          </a:bodyPr>
          <a:lstStyle/>
          <a:p>
            <a:pPr algn="l">
              <a:lnSpc>
                <a:spcPts val="4293"/>
              </a:lnSpc>
            </a:pPr>
            <a:r>
              <a:rPr lang="en-US" sz="2683" b="1">
                <a:solidFill>
                  <a:srgbClr val="FFFFFF"/>
                </a:solidFill>
                <a:latin typeface="Lato Bold"/>
                <a:ea typeface="Lato Bold"/>
                <a:cs typeface="Lato Bold"/>
                <a:sym typeface="Lato Bold"/>
              </a:rPr>
              <a:t>ERESENSE ŞANTİYE OTOMASYONLARI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58603" y="613479"/>
            <a:ext cx="0" cy="5215522"/>
          </a:xfrm>
          <a:prstGeom prst="line">
            <a:avLst/>
          </a:prstGeom>
          <a:ln w="47625" cap="rnd">
            <a:solidFill>
              <a:srgbClr val="00385C"/>
            </a:solidFill>
            <a:prstDash val="solid"/>
            <a:headEnd type="none" w="sm" len="sm"/>
            <a:tailEnd type="none" w="sm" len="sm"/>
          </a:ln>
        </p:spPr>
        <p:txBody>
          <a:bodyPr/>
          <a:lstStyle/>
          <a:p>
            <a:endParaRPr lang="tr-TR"/>
          </a:p>
        </p:txBody>
      </p:sp>
      <p:grpSp>
        <p:nvGrpSpPr>
          <p:cNvPr id="3" name="Group 3"/>
          <p:cNvGrpSpPr/>
          <p:nvPr/>
        </p:nvGrpSpPr>
        <p:grpSpPr>
          <a:xfrm>
            <a:off x="5067494" y="431262"/>
            <a:ext cx="182217" cy="182217"/>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tr-TR"/>
            </a:p>
          </p:txBody>
        </p:sp>
      </p:grpSp>
      <p:grpSp>
        <p:nvGrpSpPr>
          <p:cNvPr id="5" name="Group 5"/>
          <p:cNvGrpSpPr/>
          <p:nvPr/>
        </p:nvGrpSpPr>
        <p:grpSpPr>
          <a:xfrm>
            <a:off x="5067494" y="2872787"/>
            <a:ext cx="182217" cy="182217"/>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tr-TR"/>
            </a:p>
          </p:txBody>
        </p:sp>
      </p:grpSp>
      <p:grpSp>
        <p:nvGrpSpPr>
          <p:cNvPr id="7" name="Group 7"/>
          <p:cNvGrpSpPr/>
          <p:nvPr/>
        </p:nvGrpSpPr>
        <p:grpSpPr>
          <a:xfrm>
            <a:off x="5067494" y="4015210"/>
            <a:ext cx="182217" cy="182217"/>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tr-TR"/>
            </a:p>
          </p:txBody>
        </p:sp>
      </p:grpSp>
      <p:grpSp>
        <p:nvGrpSpPr>
          <p:cNvPr id="9" name="Group 9"/>
          <p:cNvGrpSpPr/>
          <p:nvPr/>
        </p:nvGrpSpPr>
        <p:grpSpPr>
          <a:xfrm>
            <a:off x="5060173" y="5159453"/>
            <a:ext cx="182217" cy="182217"/>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tr-TR"/>
            </a:p>
          </p:txBody>
        </p:sp>
      </p:grpSp>
      <p:sp>
        <p:nvSpPr>
          <p:cNvPr id="11" name="Freeform 11"/>
          <p:cNvSpPr/>
          <p:nvPr/>
        </p:nvSpPr>
        <p:spPr>
          <a:xfrm>
            <a:off x="0" y="2647834"/>
            <a:ext cx="4680373" cy="4667366"/>
          </a:xfrm>
          <a:custGeom>
            <a:avLst/>
            <a:gdLst/>
            <a:ahLst/>
            <a:cxnLst/>
            <a:rect l="l" t="t" r="r" b="b"/>
            <a:pathLst>
              <a:path w="4680373" h="4667366">
                <a:moveTo>
                  <a:pt x="0" y="0"/>
                </a:moveTo>
                <a:lnTo>
                  <a:pt x="4680373" y="0"/>
                </a:lnTo>
                <a:lnTo>
                  <a:pt x="4680373" y="4667366"/>
                </a:lnTo>
                <a:lnTo>
                  <a:pt x="0" y="4667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grpSp>
        <p:nvGrpSpPr>
          <p:cNvPr id="12" name="Group 12"/>
          <p:cNvGrpSpPr/>
          <p:nvPr/>
        </p:nvGrpSpPr>
        <p:grpSpPr>
          <a:xfrm>
            <a:off x="-263653" y="4735937"/>
            <a:ext cx="3118845" cy="2834250"/>
            <a:chOff x="0" y="0"/>
            <a:chExt cx="4158460" cy="3779000"/>
          </a:xfrm>
        </p:grpSpPr>
        <p:sp>
          <p:nvSpPr>
            <p:cNvPr id="13" name="Freeform 13"/>
            <p:cNvSpPr/>
            <p:nvPr/>
          </p:nvSpPr>
          <p:spPr>
            <a:xfrm flipH="1">
              <a:off x="0" y="0"/>
              <a:ext cx="4158460" cy="3779000"/>
            </a:xfrm>
            <a:custGeom>
              <a:avLst/>
              <a:gdLst/>
              <a:ahLst/>
              <a:cxnLst/>
              <a:rect l="l" t="t" r="r" b="b"/>
              <a:pathLst>
                <a:path w="4158460" h="3779000">
                  <a:moveTo>
                    <a:pt x="4158460" y="0"/>
                  </a:moveTo>
                  <a:lnTo>
                    <a:pt x="0" y="0"/>
                  </a:lnTo>
                  <a:lnTo>
                    <a:pt x="0" y="3779000"/>
                  </a:lnTo>
                  <a:lnTo>
                    <a:pt x="4158460" y="3779000"/>
                  </a:lnTo>
                  <a:lnTo>
                    <a:pt x="415846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4" name="Freeform 14"/>
            <p:cNvSpPr/>
            <p:nvPr/>
          </p:nvSpPr>
          <p:spPr>
            <a:xfrm flipH="1">
              <a:off x="0" y="0"/>
              <a:ext cx="4158460" cy="3779000"/>
            </a:xfrm>
            <a:custGeom>
              <a:avLst/>
              <a:gdLst/>
              <a:ahLst/>
              <a:cxnLst/>
              <a:rect l="l" t="t" r="r" b="b"/>
              <a:pathLst>
                <a:path w="4158460" h="3779000">
                  <a:moveTo>
                    <a:pt x="4158460" y="0"/>
                  </a:moveTo>
                  <a:lnTo>
                    <a:pt x="0" y="0"/>
                  </a:lnTo>
                  <a:lnTo>
                    <a:pt x="0" y="3779000"/>
                  </a:lnTo>
                  <a:lnTo>
                    <a:pt x="4158460" y="3779000"/>
                  </a:lnTo>
                  <a:lnTo>
                    <a:pt x="4158460" y="0"/>
                  </a:lnTo>
                  <a:close/>
                </a:path>
              </a:pathLst>
            </a:custGeom>
            <a:blipFill>
              <a:blip r:embed="rId5">
                <a:alphaModFix amt="9999"/>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5" name="Freeform 15"/>
            <p:cNvSpPr/>
            <p:nvPr/>
          </p:nvSpPr>
          <p:spPr>
            <a:xfrm flipH="1">
              <a:off x="0" y="0"/>
              <a:ext cx="4158460" cy="3779000"/>
            </a:xfrm>
            <a:custGeom>
              <a:avLst/>
              <a:gdLst/>
              <a:ahLst/>
              <a:cxnLst/>
              <a:rect l="l" t="t" r="r" b="b"/>
              <a:pathLst>
                <a:path w="4158460" h="3779000">
                  <a:moveTo>
                    <a:pt x="4158460" y="0"/>
                  </a:moveTo>
                  <a:lnTo>
                    <a:pt x="0" y="0"/>
                  </a:lnTo>
                  <a:lnTo>
                    <a:pt x="0" y="3779000"/>
                  </a:lnTo>
                  <a:lnTo>
                    <a:pt x="4158460" y="3779000"/>
                  </a:lnTo>
                  <a:lnTo>
                    <a:pt x="4158460" y="0"/>
                  </a:lnTo>
                  <a:close/>
                </a:path>
              </a:pathLst>
            </a:custGeom>
            <a:blipFill>
              <a:blip r:embed="rId5">
                <a:alphaModFix amt="1200"/>
                <a:extLst>
                  <a:ext uri="{96DAC541-7B7A-43D3-8B79-37D633B846F1}">
                    <asvg:svgBlip xmlns:asvg="http://schemas.microsoft.com/office/drawing/2016/SVG/main" r:embed="rId6"/>
                  </a:ext>
                </a:extLst>
              </a:blip>
              <a:stretch>
                <a:fillRect/>
              </a:stretch>
            </a:blipFill>
          </p:spPr>
          <p:txBody>
            <a:bodyPr/>
            <a:lstStyle/>
            <a:p>
              <a:endParaRPr lang="tr-TR"/>
            </a:p>
          </p:txBody>
        </p:sp>
      </p:grpSp>
      <p:sp>
        <p:nvSpPr>
          <p:cNvPr id="16" name="Freeform 16"/>
          <p:cNvSpPr/>
          <p:nvPr/>
        </p:nvSpPr>
        <p:spPr>
          <a:xfrm>
            <a:off x="0" y="213"/>
            <a:ext cx="4680373" cy="3221028"/>
          </a:xfrm>
          <a:custGeom>
            <a:avLst/>
            <a:gdLst/>
            <a:ahLst/>
            <a:cxnLst/>
            <a:rect l="l" t="t" r="r" b="b"/>
            <a:pathLst>
              <a:path w="4680373" h="3221028">
                <a:moveTo>
                  <a:pt x="0" y="0"/>
                </a:moveTo>
                <a:lnTo>
                  <a:pt x="4680373" y="0"/>
                </a:lnTo>
                <a:lnTo>
                  <a:pt x="4680373" y="3221027"/>
                </a:lnTo>
                <a:lnTo>
                  <a:pt x="0" y="3221027"/>
                </a:lnTo>
                <a:lnTo>
                  <a:pt x="0" y="0"/>
                </a:lnTo>
                <a:close/>
              </a:path>
            </a:pathLst>
          </a:custGeom>
          <a:blipFill>
            <a:blip r:embed="rId7"/>
            <a:stretch>
              <a:fillRect l="-10080" r="-10080"/>
            </a:stretch>
          </a:blipFill>
        </p:spPr>
        <p:txBody>
          <a:bodyPr/>
          <a:lstStyle/>
          <a:p>
            <a:endParaRPr lang="tr-TR"/>
          </a:p>
        </p:txBody>
      </p:sp>
      <p:sp>
        <p:nvSpPr>
          <p:cNvPr id="17" name="AutoShape 17"/>
          <p:cNvSpPr/>
          <p:nvPr/>
        </p:nvSpPr>
        <p:spPr>
          <a:xfrm>
            <a:off x="548640" y="5725837"/>
            <a:ext cx="991280" cy="0"/>
          </a:xfrm>
          <a:prstGeom prst="line">
            <a:avLst/>
          </a:prstGeom>
          <a:ln w="38100" cap="rnd">
            <a:solidFill>
              <a:srgbClr val="F9A727"/>
            </a:solidFill>
            <a:prstDash val="solid"/>
            <a:headEnd type="none" w="sm" len="sm"/>
            <a:tailEnd type="none" w="sm" len="sm"/>
          </a:ln>
        </p:spPr>
        <p:txBody>
          <a:bodyPr/>
          <a:lstStyle/>
          <a:p>
            <a:endParaRPr lang="tr-TR"/>
          </a:p>
        </p:txBody>
      </p:sp>
      <p:grpSp>
        <p:nvGrpSpPr>
          <p:cNvPr id="18" name="Group 18"/>
          <p:cNvGrpSpPr/>
          <p:nvPr/>
        </p:nvGrpSpPr>
        <p:grpSpPr>
          <a:xfrm>
            <a:off x="5060173" y="6492571"/>
            <a:ext cx="182217" cy="18221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tr-TR"/>
            </a:p>
          </p:txBody>
        </p:sp>
      </p:grpSp>
      <p:grpSp>
        <p:nvGrpSpPr>
          <p:cNvPr id="20" name="Group 20"/>
          <p:cNvGrpSpPr/>
          <p:nvPr/>
        </p:nvGrpSpPr>
        <p:grpSpPr>
          <a:xfrm>
            <a:off x="5097312" y="1458326"/>
            <a:ext cx="152400" cy="152400"/>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9A727"/>
            </a:solidFill>
          </p:spPr>
          <p:txBody>
            <a:bodyPr/>
            <a:lstStyle/>
            <a:p>
              <a:endParaRPr lang="tr-TR"/>
            </a:p>
          </p:txBody>
        </p:sp>
      </p:grpSp>
      <p:sp>
        <p:nvSpPr>
          <p:cNvPr id="22" name="AutoShape 22"/>
          <p:cNvSpPr/>
          <p:nvPr/>
        </p:nvSpPr>
        <p:spPr>
          <a:xfrm flipV="1">
            <a:off x="5165215" y="6124995"/>
            <a:ext cx="0" cy="470197"/>
          </a:xfrm>
          <a:prstGeom prst="line">
            <a:avLst/>
          </a:prstGeom>
          <a:ln w="47625" cap="rnd">
            <a:solidFill>
              <a:srgbClr val="00385C"/>
            </a:solidFill>
            <a:prstDash val="solid"/>
            <a:headEnd type="none" w="sm" len="sm"/>
            <a:tailEnd type="none" w="sm" len="sm"/>
          </a:ln>
        </p:spPr>
        <p:txBody>
          <a:bodyPr/>
          <a:lstStyle/>
          <a:p>
            <a:endParaRPr lang="tr-TR"/>
          </a:p>
        </p:txBody>
      </p:sp>
      <p:sp>
        <p:nvSpPr>
          <p:cNvPr id="23" name="Freeform 23"/>
          <p:cNvSpPr/>
          <p:nvPr/>
        </p:nvSpPr>
        <p:spPr>
          <a:xfrm>
            <a:off x="5299723" y="548242"/>
            <a:ext cx="959457" cy="722708"/>
          </a:xfrm>
          <a:custGeom>
            <a:avLst/>
            <a:gdLst/>
            <a:ahLst/>
            <a:cxnLst/>
            <a:rect l="l" t="t" r="r" b="b"/>
            <a:pathLst>
              <a:path w="959457" h="722708">
                <a:moveTo>
                  <a:pt x="0" y="0"/>
                </a:moveTo>
                <a:lnTo>
                  <a:pt x="959457" y="0"/>
                </a:lnTo>
                <a:lnTo>
                  <a:pt x="959457" y="722708"/>
                </a:lnTo>
                <a:lnTo>
                  <a:pt x="0" y="722708"/>
                </a:lnTo>
                <a:lnTo>
                  <a:pt x="0" y="0"/>
                </a:lnTo>
                <a:close/>
              </a:path>
            </a:pathLst>
          </a:custGeom>
          <a:blipFill>
            <a:blip r:embed="rId8"/>
            <a:stretch>
              <a:fillRect/>
            </a:stretch>
          </a:blipFill>
        </p:spPr>
        <p:txBody>
          <a:bodyPr/>
          <a:lstStyle/>
          <a:p>
            <a:endParaRPr lang="tr-TR"/>
          </a:p>
        </p:txBody>
      </p:sp>
      <p:sp>
        <p:nvSpPr>
          <p:cNvPr id="24" name="Freeform 24"/>
          <p:cNvSpPr/>
          <p:nvPr/>
        </p:nvSpPr>
        <p:spPr>
          <a:xfrm>
            <a:off x="6554893" y="459392"/>
            <a:ext cx="783584" cy="639996"/>
          </a:xfrm>
          <a:custGeom>
            <a:avLst/>
            <a:gdLst/>
            <a:ahLst/>
            <a:cxnLst/>
            <a:rect l="l" t="t" r="r" b="b"/>
            <a:pathLst>
              <a:path w="783584" h="639996">
                <a:moveTo>
                  <a:pt x="0" y="0"/>
                </a:moveTo>
                <a:lnTo>
                  <a:pt x="783584" y="0"/>
                </a:lnTo>
                <a:lnTo>
                  <a:pt x="783584" y="639996"/>
                </a:lnTo>
                <a:lnTo>
                  <a:pt x="0" y="639996"/>
                </a:lnTo>
                <a:lnTo>
                  <a:pt x="0" y="0"/>
                </a:lnTo>
                <a:close/>
              </a:path>
            </a:pathLst>
          </a:custGeom>
          <a:blipFill>
            <a:blip r:embed="rId9"/>
            <a:stretch>
              <a:fillRect/>
            </a:stretch>
          </a:blipFill>
        </p:spPr>
        <p:txBody>
          <a:bodyPr/>
          <a:lstStyle/>
          <a:p>
            <a:endParaRPr lang="tr-TR"/>
          </a:p>
        </p:txBody>
      </p:sp>
      <p:sp>
        <p:nvSpPr>
          <p:cNvPr id="25" name="Freeform 25"/>
          <p:cNvSpPr/>
          <p:nvPr/>
        </p:nvSpPr>
        <p:spPr>
          <a:xfrm>
            <a:off x="6554893" y="1610726"/>
            <a:ext cx="783584" cy="640594"/>
          </a:xfrm>
          <a:custGeom>
            <a:avLst/>
            <a:gdLst/>
            <a:ahLst/>
            <a:cxnLst/>
            <a:rect l="l" t="t" r="r" b="b"/>
            <a:pathLst>
              <a:path w="783584" h="640594">
                <a:moveTo>
                  <a:pt x="0" y="0"/>
                </a:moveTo>
                <a:lnTo>
                  <a:pt x="783584" y="0"/>
                </a:lnTo>
                <a:lnTo>
                  <a:pt x="783584" y="640595"/>
                </a:lnTo>
                <a:lnTo>
                  <a:pt x="0" y="640595"/>
                </a:lnTo>
                <a:lnTo>
                  <a:pt x="0" y="0"/>
                </a:lnTo>
                <a:close/>
              </a:path>
            </a:pathLst>
          </a:custGeom>
          <a:blipFill>
            <a:blip r:embed="rId10"/>
            <a:stretch>
              <a:fillRect/>
            </a:stretch>
          </a:blipFill>
        </p:spPr>
        <p:txBody>
          <a:bodyPr/>
          <a:lstStyle/>
          <a:p>
            <a:endParaRPr lang="tr-TR"/>
          </a:p>
        </p:txBody>
      </p:sp>
      <p:sp>
        <p:nvSpPr>
          <p:cNvPr id="26" name="Freeform 26"/>
          <p:cNvSpPr/>
          <p:nvPr/>
        </p:nvSpPr>
        <p:spPr>
          <a:xfrm>
            <a:off x="5409275" y="1560766"/>
            <a:ext cx="986055" cy="740516"/>
          </a:xfrm>
          <a:custGeom>
            <a:avLst/>
            <a:gdLst/>
            <a:ahLst/>
            <a:cxnLst/>
            <a:rect l="l" t="t" r="r" b="b"/>
            <a:pathLst>
              <a:path w="986055" h="740516">
                <a:moveTo>
                  <a:pt x="0" y="0"/>
                </a:moveTo>
                <a:lnTo>
                  <a:pt x="986055" y="0"/>
                </a:lnTo>
                <a:lnTo>
                  <a:pt x="986055" y="740515"/>
                </a:lnTo>
                <a:lnTo>
                  <a:pt x="0" y="740515"/>
                </a:lnTo>
                <a:lnTo>
                  <a:pt x="0" y="0"/>
                </a:lnTo>
                <a:close/>
              </a:path>
            </a:pathLst>
          </a:custGeom>
          <a:blipFill>
            <a:blip r:embed="rId11"/>
            <a:stretch>
              <a:fillRect/>
            </a:stretch>
          </a:blipFill>
        </p:spPr>
        <p:txBody>
          <a:bodyPr/>
          <a:lstStyle/>
          <a:p>
            <a:endParaRPr lang="tr-TR"/>
          </a:p>
        </p:txBody>
      </p:sp>
      <p:sp>
        <p:nvSpPr>
          <p:cNvPr id="27" name="Freeform 27"/>
          <p:cNvSpPr/>
          <p:nvPr/>
        </p:nvSpPr>
        <p:spPr>
          <a:xfrm>
            <a:off x="5299723" y="2693651"/>
            <a:ext cx="959457" cy="722708"/>
          </a:xfrm>
          <a:custGeom>
            <a:avLst/>
            <a:gdLst/>
            <a:ahLst/>
            <a:cxnLst/>
            <a:rect l="l" t="t" r="r" b="b"/>
            <a:pathLst>
              <a:path w="959457" h="722708">
                <a:moveTo>
                  <a:pt x="0" y="0"/>
                </a:moveTo>
                <a:lnTo>
                  <a:pt x="959457" y="0"/>
                </a:lnTo>
                <a:lnTo>
                  <a:pt x="959457" y="722707"/>
                </a:lnTo>
                <a:lnTo>
                  <a:pt x="0" y="722707"/>
                </a:lnTo>
                <a:lnTo>
                  <a:pt x="0" y="0"/>
                </a:lnTo>
                <a:close/>
              </a:path>
            </a:pathLst>
          </a:custGeom>
          <a:blipFill>
            <a:blip r:embed="rId8"/>
            <a:stretch>
              <a:fillRect/>
            </a:stretch>
          </a:blipFill>
        </p:spPr>
        <p:txBody>
          <a:bodyPr/>
          <a:lstStyle/>
          <a:p>
            <a:endParaRPr lang="tr-TR"/>
          </a:p>
        </p:txBody>
      </p:sp>
      <p:sp>
        <p:nvSpPr>
          <p:cNvPr id="28" name="Freeform 28"/>
          <p:cNvSpPr/>
          <p:nvPr/>
        </p:nvSpPr>
        <p:spPr>
          <a:xfrm>
            <a:off x="6517958" y="2647834"/>
            <a:ext cx="820519" cy="677820"/>
          </a:xfrm>
          <a:custGeom>
            <a:avLst/>
            <a:gdLst/>
            <a:ahLst/>
            <a:cxnLst/>
            <a:rect l="l" t="t" r="r" b="b"/>
            <a:pathLst>
              <a:path w="820519" h="677820">
                <a:moveTo>
                  <a:pt x="0" y="0"/>
                </a:moveTo>
                <a:lnTo>
                  <a:pt x="820519" y="0"/>
                </a:lnTo>
                <a:lnTo>
                  <a:pt x="820519" y="677820"/>
                </a:lnTo>
                <a:lnTo>
                  <a:pt x="0" y="677820"/>
                </a:lnTo>
                <a:lnTo>
                  <a:pt x="0" y="0"/>
                </a:lnTo>
                <a:close/>
              </a:path>
            </a:pathLst>
          </a:custGeom>
          <a:blipFill>
            <a:blip r:embed="rId12"/>
            <a:stretch>
              <a:fillRect/>
            </a:stretch>
          </a:blipFill>
        </p:spPr>
        <p:txBody>
          <a:bodyPr/>
          <a:lstStyle/>
          <a:p>
            <a:endParaRPr lang="tr-TR"/>
          </a:p>
        </p:txBody>
      </p:sp>
      <p:sp>
        <p:nvSpPr>
          <p:cNvPr id="29" name="Freeform 29"/>
          <p:cNvSpPr/>
          <p:nvPr/>
        </p:nvSpPr>
        <p:spPr>
          <a:xfrm>
            <a:off x="7338477" y="2647834"/>
            <a:ext cx="812264" cy="677820"/>
          </a:xfrm>
          <a:custGeom>
            <a:avLst/>
            <a:gdLst/>
            <a:ahLst/>
            <a:cxnLst/>
            <a:rect l="l" t="t" r="r" b="b"/>
            <a:pathLst>
              <a:path w="812264" h="677820">
                <a:moveTo>
                  <a:pt x="0" y="0"/>
                </a:moveTo>
                <a:lnTo>
                  <a:pt x="812265" y="0"/>
                </a:lnTo>
                <a:lnTo>
                  <a:pt x="812265" y="677820"/>
                </a:lnTo>
                <a:lnTo>
                  <a:pt x="0" y="677820"/>
                </a:lnTo>
                <a:lnTo>
                  <a:pt x="0" y="0"/>
                </a:lnTo>
                <a:close/>
              </a:path>
            </a:pathLst>
          </a:custGeom>
          <a:blipFill>
            <a:blip r:embed="rId13"/>
            <a:stretch>
              <a:fillRect/>
            </a:stretch>
          </a:blipFill>
        </p:spPr>
        <p:txBody>
          <a:bodyPr/>
          <a:lstStyle/>
          <a:p>
            <a:endParaRPr lang="tr-TR"/>
          </a:p>
        </p:txBody>
      </p:sp>
      <p:sp>
        <p:nvSpPr>
          <p:cNvPr id="30" name="Freeform 30"/>
          <p:cNvSpPr/>
          <p:nvPr/>
        </p:nvSpPr>
        <p:spPr>
          <a:xfrm>
            <a:off x="8101376" y="2647834"/>
            <a:ext cx="820519" cy="677820"/>
          </a:xfrm>
          <a:custGeom>
            <a:avLst/>
            <a:gdLst/>
            <a:ahLst/>
            <a:cxnLst/>
            <a:rect l="l" t="t" r="r" b="b"/>
            <a:pathLst>
              <a:path w="820519" h="677820">
                <a:moveTo>
                  <a:pt x="0" y="0"/>
                </a:moveTo>
                <a:lnTo>
                  <a:pt x="820519" y="0"/>
                </a:lnTo>
                <a:lnTo>
                  <a:pt x="820519" y="677820"/>
                </a:lnTo>
                <a:lnTo>
                  <a:pt x="0" y="677820"/>
                </a:lnTo>
                <a:lnTo>
                  <a:pt x="0" y="0"/>
                </a:lnTo>
                <a:close/>
              </a:path>
            </a:pathLst>
          </a:custGeom>
          <a:blipFill>
            <a:blip r:embed="rId14"/>
            <a:stretch>
              <a:fillRect/>
            </a:stretch>
          </a:blipFill>
        </p:spPr>
        <p:txBody>
          <a:bodyPr/>
          <a:lstStyle/>
          <a:p>
            <a:endParaRPr lang="tr-TR"/>
          </a:p>
        </p:txBody>
      </p:sp>
      <p:sp>
        <p:nvSpPr>
          <p:cNvPr id="31" name="Freeform 31"/>
          <p:cNvSpPr/>
          <p:nvPr/>
        </p:nvSpPr>
        <p:spPr>
          <a:xfrm>
            <a:off x="8921895" y="2643275"/>
            <a:ext cx="818854" cy="682379"/>
          </a:xfrm>
          <a:custGeom>
            <a:avLst/>
            <a:gdLst/>
            <a:ahLst/>
            <a:cxnLst/>
            <a:rect l="l" t="t" r="r" b="b"/>
            <a:pathLst>
              <a:path w="818854" h="682379">
                <a:moveTo>
                  <a:pt x="0" y="0"/>
                </a:moveTo>
                <a:lnTo>
                  <a:pt x="818855" y="0"/>
                </a:lnTo>
                <a:lnTo>
                  <a:pt x="818855" y="682379"/>
                </a:lnTo>
                <a:lnTo>
                  <a:pt x="0" y="682379"/>
                </a:lnTo>
                <a:lnTo>
                  <a:pt x="0" y="0"/>
                </a:lnTo>
                <a:close/>
              </a:path>
            </a:pathLst>
          </a:custGeom>
          <a:blipFill>
            <a:blip r:embed="rId15"/>
            <a:stretch>
              <a:fillRect/>
            </a:stretch>
          </a:blipFill>
        </p:spPr>
        <p:txBody>
          <a:bodyPr/>
          <a:lstStyle/>
          <a:p>
            <a:endParaRPr lang="tr-TR"/>
          </a:p>
        </p:txBody>
      </p:sp>
      <p:sp>
        <p:nvSpPr>
          <p:cNvPr id="32" name="Freeform 32"/>
          <p:cNvSpPr/>
          <p:nvPr/>
        </p:nvSpPr>
        <p:spPr>
          <a:xfrm>
            <a:off x="5299723" y="3806883"/>
            <a:ext cx="976932" cy="731848"/>
          </a:xfrm>
          <a:custGeom>
            <a:avLst/>
            <a:gdLst/>
            <a:ahLst/>
            <a:cxnLst/>
            <a:rect l="l" t="t" r="r" b="b"/>
            <a:pathLst>
              <a:path w="976932" h="731848">
                <a:moveTo>
                  <a:pt x="0" y="0"/>
                </a:moveTo>
                <a:lnTo>
                  <a:pt x="976933" y="0"/>
                </a:lnTo>
                <a:lnTo>
                  <a:pt x="976933" y="731849"/>
                </a:lnTo>
                <a:lnTo>
                  <a:pt x="0" y="731849"/>
                </a:lnTo>
                <a:lnTo>
                  <a:pt x="0" y="0"/>
                </a:lnTo>
                <a:close/>
              </a:path>
            </a:pathLst>
          </a:custGeom>
          <a:blipFill>
            <a:blip r:embed="rId16"/>
            <a:stretch>
              <a:fillRect/>
            </a:stretch>
          </a:blipFill>
        </p:spPr>
        <p:txBody>
          <a:bodyPr/>
          <a:lstStyle/>
          <a:p>
            <a:endParaRPr lang="tr-TR"/>
          </a:p>
        </p:txBody>
      </p:sp>
      <p:sp>
        <p:nvSpPr>
          <p:cNvPr id="33" name="Freeform 33"/>
          <p:cNvSpPr/>
          <p:nvPr/>
        </p:nvSpPr>
        <p:spPr>
          <a:xfrm>
            <a:off x="6595319" y="3840004"/>
            <a:ext cx="753039" cy="629252"/>
          </a:xfrm>
          <a:custGeom>
            <a:avLst/>
            <a:gdLst/>
            <a:ahLst/>
            <a:cxnLst/>
            <a:rect l="l" t="t" r="r" b="b"/>
            <a:pathLst>
              <a:path w="753039" h="629252">
                <a:moveTo>
                  <a:pt x="0" y="0"/>
                </a:moveTo>
                <a:lnTo>
                  <a:pt x="753039" y="0"/>
                </a:lnTo>
                <a:lnTo>
                  <a:pt x="753039" y="629252"/>
                </a:lnTo>
                <a:lnTo>
                  <a:pt x="0" y="629252"/>
                </a:lnTo>
                <a:lnTo>
                  <a:pt x="0" y="0"/>
                </a:lnTo>
                <a:close/>
              </a:path>
            </a:pathLst>
          </a:custGeom>
          <a:blipFill>
            <a:blip r:embed="rId17"/>
            <a:stretch>
              <a:fillRect/>
            </a:stretch>
          </a:blipFill>
        </p:spPr>
        <p:txBody>
          <a:bodyPr/>
          <a:lstStyle/>
          <a:p>
            <a:endParaRPr lang="tr-TR"/>
          </a:p>
        </p:txBody>
      </p:sp>
      <p:sp>
        <p:nvSpPr>
          <p:cNvPr id="34" name="Freeform 34"/>
          <p:cNvSpPr/>
          <p:nvPr/>
        </p:nvSpPr>
        <p:spPr>
          <a:xfrm>
            <a:off x="7338477" y="3840004"/>
            <a:ext cx="762899" cy="629252"/>
          </a:xfrm>
          <a:custGeom>
            <a:avLst/>
            <a:gdLst/>
            <a:ahLst/>
            <a:cxnLst/>
            <a:rect l="l" t="t" r="r" b="b"/>
            <a:pathLst>
              <a:path w="762899" h="629252">
                <a:moveTo>
                  <a:pt x="0" y="0"/>
                </a:moveTo>
                <a:lnTo>
                  <a:pt x="762899" y="0"/>
                </a:lnTo>
                <a:lnTo>
                  <a:pt x="762899" y="629252"/>
                </a:lnTo>
                <a:lnTo>
                  <a:pt x="0" y="629252"/>
                </a:lnTo>
                <a:lnTo>
                  <a:pt x="0" y="0"/>
                </a:lnTo>
                <a:close/>
              </a:path>
            </a:pathLst>
          </a:custGeom>
          <a:blipFill>
            <a:blip r:embed="rId18"/>
            <a:stretch>
              <a:fillRect/>
            </a:stretch>
          </a:blipFill>
        </p:spPr>
        <p:txBody>
          <a:bodyPr/>
          <a:lstStyle/>
          <a:p>
            <a:endParaRPr lang="tr-TR"/>
          </a:p>
        </p:txBody>
      </p:sp>
      <p:sp>
        <p:nvSpPr>
          <p:cNvPr id="35" name="Freeform 35"/>
          <p:cNvSpPr/>
          <p:nvPr/>
        </p:nvSpPr>
        <p:spPr>
          <a:xfrm>
            <a:off x="5501653" y="4929257"/>
            <a:ext cx="757527" cy="566408"/>
          </a:xfrm>
          <a:custGeom>
            <a:avLst/>
            <a:gdLst/>
            <a:ahLst/>
            <a:cxnLst/>
            <a:rect l="l" t="t" r="r" b="b"/>
            <a:pathLst>
              <a:path w="757527" h="566408">
                <a:moveTo>
                  <a:pt x="0" y="0"/>
                </a:moveTo>
                <a:lnTo>
                  <a:pt x="757527" y="0"/>
                </a:lnTo>
                <a:lnTo>
                  <a:pt x="757527" y="566408"/>
                </a:lnTo>
                <a:lnTo>
                  <a:pt x="0" y="566408"/>
                </a:lnTo>
                <a:lnTo>
                  <a:pt x="0" y="0"/>
                </a:lnTo>
                <a:close/>
              </a:path>
            </a:pathLst>
          </a:custGeom>
          <a:blipFill>
            <a:blip r:embed="rId19"/>
            <a:stretch>
              <a:fillRect/>
            </a:stretch>
          </a:blipFill>
        </p:spPr>
        <p:txBody>
          <a:bodyPr/>
          <a:lstStyle/>
          <a:p>
            <a:endParaRPr lang="tr-TR"/>
          </a:p>
        </p:txBody>
      </p:sp>
      <p:sp>
        <p:nvSpPr>
          <p:cNvPr id="36" name="Freeform 36"/>
          <p:cNvSpPr/>
          <p:nvPr/>
        </p:nvSpPr>
        <p:spPr>
          <a:xfrm>
            <a:off x="6583030" y="4929257"/>
            <a:ext cx="765328" cy="632671"/>
          </a:xfrm>
          <a:custGeom>
            <a:avLst/>
            <a:gdLst/>
            <a:ahLst/>
            <a:cxnLst/>
            <a:rect l="l" t="t" r="r" b="b"/>
            <a:pathLst>
              <a:path w="765328" h="632671">
                <a:moveTo>
                  <a:pt x="0" y="0"/>
                </a:moveTo>
                <a:lnTo>
                  <a:pt x="765328" y="0"/>
                </a:lnTo>
                <a:lnTo>
                  <a:pt x="765328" y="632671"/>
                </a:lnTo>
                <a:lnTo>
                  <a:pt x="0" y="632671"/>
                </a:lnTo>
                <a:lnTo>
                  <a:pt x="0" y="0"/>
                </a:lnTo>
                <a:close/>
              </a:path>
            </a:pathLst>
          </a:custGeom>
          <a:blipFill>
            <a:blip r:embed="rId20"/>
            <a:stretch>
              <a:fillRect/>
            </a:stretch>
          </a:blipFill>
        </p:spPr>
        <p:txBody>
          <a:bodyPr/>
          <a:lstStyle/>
          <a:p>
            <a:endParaRPr lang="tr-TR"/>
          </a:p>
        </p:txBody>
      </p:sp>
      <p:sp>
        <p:nvSpPr>
          <p:cNvPr id="37" name="TextBox 37"/>
          <p:cNvSpPr txBox="1"/>
          <p:nvPr/>
        </p:nvSpPr>
        <p:spPr>
          <a:xfrm>
            <a:off x="4876800" y="162098"/>
            <a:ext cx="845847" cy="254804"/>
          </a:xfrm>
          <a:prstGeom prst="rect">
            <a:avLst/>
          </a:prstGeom>
        </p:spPr>
        <p:txBody>
          <a:bodyPr lIns="0" tIns="0" rIns="0" bIns="0" rtlCol="0" anchor="t">
            <a:spAutoFit/>
          </a:bodyPr>
          <a:lstStyle/>
          <a:p>
            <a:pPr algn="l">
              <a:lnSpc>
                <a:spcPts val="2090"/>
              </a:lnSpc>
              <a:spcBef>
                <a:spcPct val="0"/>
              </a:spcBef>
            </a:pPr>
            <a:r>
              <a:rPr lang="en-US" sz="1493" b="1" spc="258">
                <a:solidFill>
                  <a:srgbClr val="00385C"/>
                </a:solidFill>
                <a:latin typeface="Lato Bold"/>
                <a:ea typeface="Lato Bold"/>
                <a:cs typeface="Lato Bold"/>
                <a:sym typeface="Lato Bold"/>
              </a:rPr>
              <a:t>2009</a:t>
            </a:r>
          </a:p>
        </p:txBody>
      </p:sp>
      <p:sp>
        <p:nvSpPr>
          <p:cNvPr id="38" name="TextBox 38"/>
          <p:cNvSpPr txBox="1"/>
          <p:nvPr/>
        </p:nvSpPr>
        <p:spPr>
          <a:xfrm>
            <a:off x="4876800" y="6750989"/>
            <a:ext cx="845847" cy="254804"/>
          </a:xfrm>
          <a:prstGeom prst="rect">
            <a:avLst/>
          </a:prstGeom>
        </p:spPr>
        <p:txBody>
          <a:bodyPr lIns="0" tIns="0" rIns="0" bIns="0" rtlCol="0" anchor="t">
            <a:spAutoFit/>
          </a:bodyPr>
          <a:lstStyle/>
          <a:p>
            <a:pPr algn="l">
              <a:lnSpc>
                <a:spcPts val="2090"/>
              </a:lnSpc>
              <a:spcBef>
                <a:spcPct val="0"/>
              </a:spcBef>
            </a:pPr>
            <a:r>
              <a:rPr lang="en-US" sz="1493" b="1" spc="258">
                <a:solidFill>
                  <a:srgbClr val="00385C"/>
                </a:solidFill>
                <a:latin typeface="Lato Bold"/>
                <a:ea typeface="Lato Bold"/>
                <a:cs typeface="Lato Bold"/>
                <a:sym typeface="Lato Bold"/>
              </a:rPr>
              <a:t>2025</a:t>
            </a:r>
          </a:p>
        </p:txBody>
      </p:sp>
      <p:sp>
        <p:nvSpPr>
          <p:cNvPr id="39" name="TextBox 39"/>
          <p:cNvSpPr txBox="1"/>
          <p:nvPr/>
        </p:nvSpPr>
        <p:spPr>
          <a:xfrm>
            <a:off x="548640" y="4351020"/>
            <a:ext cx="3773639" cy="605324"/>
          </a:xfrm>
          <a:prstGeom prst="rect">
            <a:avLst/>
          </a:prstGeom>
        </p:spPr>
        <p:txBody>
          <a:bodyPr lIns="0" tIns="0" rIns="0" bIns="0" rtlCol="0" anchor="t">
            <a:spAutoFit/>
          </a:bodyPr>
          <a:lstStyle/>
          <a:p>
            <a:pPr algn="l">
              <a:lnSpc>
                <a:spcPts val="4778"/>
              </a:lnSpc>
            </a:pPr>
            <a:r>
              <a:rPr lang="en-US" sz="4266" b="1">
                <a:solidFill>
                  <a:srgbClr val="F4F4F4"/>
                </a:solidFill>
                <a:latin typeface="Montserrat Bold"/>
                <a:ea typeface="Montserrat Bold"/>
                <a:cs typeface="Montserrat Bold"/>
                <a:sym typeface="Montserrat Bold"/>
              </a:rPr>
              <a:t>Eresense</a:t>
            </a:r>
          </a:p>
        </p:txBody>
      </p:sp>
      <p:grpSp>
        <p:nvGrpSpPr>
          <p:cNvPr id="40" name="Group 40"/>
          <p:cNvGrpSpPr/>
          <p:nvPr/>
        </p:nvGrpSpPr>
        <p:grpSpPr>
          <a:xfrm>
            <a:off x="6880914" y="6112622"/>
            <a:ext cx="1106170" cy="687573"/>
            <a:chOff x="0" y="-38100"/>
            <a:chExt cx="1474894" cy="916765"/>
          </a:xfrm>
        </p:grpSpPr>
        <p:sp>
          <p:nvSpPr>
            <p:cNvPr id="41" name="TextBox 41"/>
            <p:cNvSpPr txBox="1"/>
            <p:nvPr/>
          </p:nvSpPr>
          <p:spPr>
            <a:xfrm>
              <a:off x="0" y="230340"/>
              <a:ext cx="1474894" cy="648325"/>
            </a:xfrm>
            <a:prstGeom prst="rect">
              <a:avLst/>
            </a:prstGeom>
          </p:spPr>
          <p:txBody>
            <a:bodyPr lIns="0" tIns="0" rIns="0" bIns="0" rtlCol="0" anchor="t">
              <a:spAutoFit/>
            </a:bodyPr>
            <a:lstStyle/>
            <a:p>
              <a:pPr algn="ctr">
                <a:lnSpc>
                  <a:spcPts val="2956"/>
                </a:lnSpc>
              </a:pPr>
              <a:r>
                <a:rPr lang="en-US" sz="2112" spc="-21">
                  <a:solidFill>
                    <a:srgbClr val="1E5175"/>
                  </a:solidFill>
                  <a:latin typeface="TAN Harmoni"/>
                  <a:ea typeface="TAN Harmoni"/>
                  <a:cs typeface="TAN Harmoni"/>
                  <a:sym typeface="TAN Harmoni"/>
                </a:rPr>
                <a:t>OTOMASYON</a:t>
              </a:r>
            </a:p>
          </p:txBody>
        </p:sp>
        <p:sp>
          <p:nvSpPr>
            <p:cNvPr id="42" name="TextBox 42"/>
            <p:cNvSpPr txBox="1"/>
            <p:nvPr/>
          </p:nvSpPr>
          <p:spPr>
            <a:xfrm>
              <a:off x="502750" y="-38100"/>
              <a:ext cx="527438" cy="441429"/>
            </a:xfrm>
            <a:prstGeom prst="rect">
              <a:avLst/>
            </a:prstGeom>
          </p:spPr>
          <p:txBody>
            <a:bodyPr wrap="square" lIns="0" tIns="0" rIns="0" bIns="0" rtlCol="0" anchor="t">
              <a:spAutoFit/>
            </a:bodyPr>
            <a:lstStyle/>
            <a:p>
              <a:pPr algn="ctr">
                <a:lnSpc>
                  <a:spcPts val="2733"/>
                </a:lnSpc>
              </a:pPr>
              <a:r>
                <a:rPr lang="en-US" sz="1952" dirty="0">
                  <a:solidFill>
                    <a:srgbClr val="A6AAF9"/>
                  </a:solidFill>
                  <a:latin typeface="Magneton"/>
                  <a:ea typeface="Magneton"/>
                  <a:cs typeface="Magneton"/>
                  <a:sym typeface="Magneton"/>
                </a:rPr>
                <a:t>800</a:t>
              </a:r>
            </a:p>
          </p:txBody>
        </p:sp>
      </p:grpSp>
      <p:grpSp>
        <p:nvGrpSpPr>
          <p:cNvPr id="43" name="Group 43"/>
          <p:cNvGrpSpPr/>
          <p:nvPr/>
        </p:nvGrpSpPr>
        <p:grpSpPr>
          <a:xfrm>
            <a:off x="5457115" y="6112622"/>
            <a:ext cx="966599" cy="666942"/>
            <a:chOff x="0" y="-38100"/>
            <a:chExt cx="1288799" cy="889256"/>
          </a:xfrm>
        </p:grpSpPr>
        <p:sp>
          <p:nvSpPr>
            <p:cNvPr id="44" name="TextBox 44"/>
            <p:cNvSpPr txBox="1"/>
            <p:nvPr/>
          </p:nvSpPr>
          <p:spPr>
            <a:xfrm>
              <a:off x="0" y="230340"/>
              <a:ext cx="1288799" cy="620816"/>
            </a:xfrm>
            <a:prstGeom prst="rect">
              <a:avLst/>
            </a:prstGeom>
          </p:spPr>
          <p:txBody>
            <a:bodyPr lIns="0" tIns="0" rIns="0" bIns="0" rtlCol="0" anchor="t">
              <a:spAutoFit/>
            </a:bodyPr>
            <a:lstStyle/>
            <a:p>
              <a:pPr algn="ctr">
                <a:lnSpc>
                  <a:spcPts val="2956"/>
                </a:lnSpc>
              </a:pPr>
              <a:r>
                <a:rPr lang="en-US" sz="2112" spc="-21">
                  <a:solidFill>
                    <a:srgbClr val="1E5175"/>
                  </a:solidFill>
                  <a:latin typeface="TAN Harmoni"/>
                  <a:ea typeface="TAN Harmoni"/>
                  <a:cs typeface="TAN Harmoni"/>
                  <a:sym typeface="TAN Harmoni"/>
                </a:rPr>
                <a:t>LOKASYON</a:t>
              </a:r>
            </a:p>
          </p:txBody>
        </p:sp>
        <p:sp>
          <p:nvSpPr>
            <p:cNvPr id="45" name="TextBox 45"/>
            <p:cNvSpPr txBox="1"/>
            <p:nvPr/>
          </p:nvSpPr>
          <p:spPr>
            <a:xfrm>
              <a:off x="423097" y="-38100"/>
              <a:ext cx="731064" cy="441428"/>
            </a:xfrm>
            <a:prstGeom prst="rect">
              <a:avLst/>
            </a:prstGeom>
          </p:spPr>
          <p:txBody>
            <a:bodyPr wrap="square" lIns="0" tIns="0" rIns="0" bIns="0" rtlCol="0" anchor="t">
              <a:spAutoFit/>
            </a:bodyPr>
            <a:lstStyle/>
            <a:p>
              <a:pPr algn="ctr">
                <a:lnSpc>
                  <a:spcPts val="2733"/>
                </a:lnSpc>
              </a:pPr>
              <a:r>
                <a:rPr lang="en-US" sz="1952" dirty="0">
                  <a:solidFill>
                    <a:srgbClr val="A6AAF9"/>
                  </a:solidFill>
                  <a:latin typeface="Magneton"/>
                  <a:ea typeface="Magneton"/>
                  <a:cs typeface="Magneton"/>
                  <a:sym typeface="Magneton"/>
                </a:rPr>
                <a:t>650</a:t>
              </a:r>
            </a:p>
          </p:txBody>
        </p:sp>
      </p:grpSp>
      <p:grpSp>
        <p:nvGrpSpPr>
          <p:cNvPr id="46" name="Group 46"/>
          <p:cNvGrpSpPr/>
          <p:nvPr/>
        </p:nvGrpSpPr>
        <p:grpSpPr>
          <a:xfrm>
            <a:off x="8201992" y="6038336"/>
            <a:ext cx="1202111" cy="769572"/>
            <a:chOff x="-11408" y="-38100"/>
            <a:chExt cx="1602814" cy="1026095"/>
          </a:xfrm>
        </p:grpSpPr>
        <p:sp>
          <p:nvSpPr>
            <p:cNvPr id="47" name="TextBox 47"/>
            <p:cNvSpPr txBox="1"/>
            <p:nvPr/>
          </p:nvSpPr>
          <p:spPr>
            <a:xfrm>
              <a:off x="-11408" y="319101"/>
              <a:ext cx="1602814" cy="668894"/>
            </a:xfrm>
            <a:prstGeom prst="rect">
              <a:avLst/>
            </a:prstGeom>
          </p:spPr>
          <p:txBody>
            <a:bodyPr lIns="0" tIns="0" rIns="0" bIns="0" rtlCol="0" anchor="t">
              <a:spAutoFit/>
            </a:bodyPr>
            <a:lstStyle/>
            <a:p>
              <a:pPr algn="ctr">
                <a:lnSpc>
                  <a:spcPts val="2956"/>
                </a:lnSpc>
              </a:pPr>
              <a:r>
                <a:rPr lang="en-US" sz="2112" spc="-21" dirty="0">
                  <a:solidFill>
                    <a:srgbClr val="1E5175"/>
                  </a:solidFill>
                  <a:latin typeface="TAN Harmoni"/>
                  <a:ea typeface="TAN Harmoni"/>
                  <a:cs typeface="TAN Harmoni"/>
                  <a:sym typeface="TAN Harmoni"/>
                </a:rPr>
                <a:t>FARKLI ÜRÜN</a:t>
              </a:r>
            </a:p>
          </p:txBody>
        </p:sp>
        <p:sp>
          <p:nvSpPr>
            <p:cNvPr id="48" name="TextBox 48"/>
            <p:cNvSpPr txBox="1"/>
            <p:nvPr/>
          </p:nvSpPr>
          <p:spPr>
            <a:xfrm>
              <a:off x="719844" y="-38100"/>
              <a:ext cx="140312" cy="434764"/>
            </a:xfrm>
            <a:prstGeom prst="rect">
              <a:avLst/>
            </a:prstGeom>
          </p:spPr>
          <p:txBody>
            <a:bodyPr lIns="0" tIns="0" rIns="0" bIns="0" rtlCol="0" anchor="t">
              <a:spAutoFit/>
            </a:bodyPr>
            <a:lstStyle/>
            <a:p>
              <a:pPr algn="ctr">
                <a:lnSpc>
                  <a:spcPts val="2733"/>
                </a:lnSpc>
              </a:pPr>
              <a:r>
                <a:rPr lang="en-US" sz="1952">
                  <a:solidFill>
                    <a:srgbClr val="A6AAF9"/>
                  </a:solidFill>
                  <a:latin typeface="Magneton"/>
                  <a:ea typeface="Magneton"/>
                  <a:cs typeface="Magneton"/>
                  <a:sym typeface="Magneton"/>
                </a:rPr>
                <a:t>8</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2316</Words>
  <Application>Microsoft Office PowerPoint</Application>
  <PresentationFormat>Özel</PresentationFormat>
  <Paragraphs>279</Paragraphs>
  <Slides>20</Slides>
  <Notes>20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20</vt:i4>
      </vt:variant>
    </vt:vector>
  </HeadingPairs>
  <TitlesOfParts>
    <vt:vector size="29" baseType="lpstr">
      <vt:lpstr>Montserrat Semi-Bold</vt:lpstr>
      <vt:lpstr>Magneton</vt:lpstr>
      <vt:lpstr>Lato</vt:lpstr>
      <vt:lpstr>Lato Bold</vt:lpstr>
      <vt:lpstr>Montserrat Bold</vt:lpstr>
      <vt:lpstr>Arial</vt:lpstr>
      <vt:lpstr>TAN Harmoni</vt:lpstr>
      <vt:lpstr>Calibri</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EreNetVideo</dc:title>
  <cp:lastModifiedBy>Ender Erdem</cp:lastModifiedBy>
  <cp:revision>2</cp:revision>
  <dcterms:created xsi:type="dcterms:W3CDTF">2006-08-16T00:00:00Z</dcterms:created>
  <dcterms:modified xsi:type="dcterms:W3CDTF">2025-02-19T18:09:06Z</dcterms:modified>
  <dc:identifier>DAGenf_6LEA</dc:identifier>
</cp:coreProperties>
</file>