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753600" cy="7315200"/>
  <p:notesSz cx="6858000" cy="9144000"/>
  <p:embeddedFontLst>
    <p:embeddedFont>
      <p:font typeface="Lato" panose="020F0502020204030203" pitchFamily="34" charset="0"/>
      <p:regular r:id="rId10"/>
    </p:embeddedFont>
    <p:embeddedFont>
      <p:font typeface="Lato Bold" panose="020F0502020204030203" charset="0"/>
      <p:regular r:id="rId11"/>
    </p:embeddedFont>
    <p:embeddedFont>
      <p:font typeface="Magneton" panose="020B0604020202020204" charset="-94"/>
      <p:regular r:id="rId12"/>
    </p:embeddedFont>
    <p:embeddedFont>
      <p:font typeface="Montserrat Bold" panose="020B0604020202020204" charset="-94"/>
      <p:regular r:id="rId13"/>
    </p:embeddedFont>
    <p:embeddedFont>
      <p:font typeface="Montserrat Semi-Bold" panose="020B0604020202020204" charset="-94"/>
      <p:regular r:id="rId14"/>
    </p:embeddedFont>
    <p:embeddedFont>
      <p:font typeface="TAN Harmoni" panose="020B0604020202020204" charset="-9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1" d="100"/>
          <a:sy n="91" d="100"/>
        </p:scale>
        <p:origin x="201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Merhaba, ben Eray. Eresense Elektroniğin yapay zeka yüzüyüm. Bu video size kısaca şantiye otomasyon firmamız Eresense Elektroniği tanıtacağım. </a:t>
            </a:r>
          </a:p>
          <a:p>
            <a:endParaRPr lang="en-US"/>
          </a:p>
          <a:p>
            <a:r>
              <a:rPr lang="en-US"/>
              <a:t>-----------</a:t>
            </a:r>
          </a:p>
          <a:p>
            <a:r>
              <a:rPr lang="en-US"/>
              <a:t>00:00 Eresense Elektronik </a:t>
            </a:r>
          </a:p>
          <a:p>
            <a:r>
              <a:rPr lang="en-US"/>
              <a:t>01:07 Eresense Şantiye Otomasyonları </a:t>
            </a:r>
          </a:p>
          <a:p>
            <a:r>
              <a:rPr lang="en-US"/>
              <a:t>02:07 Referanslarımızdan Bazıları</a:t>
            </a:r>
          </a:p>
          <a:p>
            <a:r>
              <a:rPr lang="en-US"/>
              <a:t>02:36 Projelerimiz</a:t>
            </a:r>
          </a:p>
          <a:p>
            <a:r>
              <a:rPr lang="en-US"/>
              <a:t>03:03 Neden Biz?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Eresense Elektronik, 2009 senesinde İstanbul Üniversitesi teknoloji geliştirme bölgesinde faaliyetine başladı.</a:t>
            </a:r>
          </a:p>
          <a:p>
            <a:r>
              <a:rPr lang="en-US"/>
              <a:t>Tubitak Teydeb tarafından desteklenen ilk projemizi, Nuh Çimento fabrika ve şantiye alanında tanker otomasyonu olarak devreye aldık.</a:t>
            </a:r>
          </a:p>
          <a:p>
            <a:r>
              <a:rPr lang="en-US"/>
              <a:t>İkinci müşterimiz Borusan Gemlik liman işletmesi, ilk modellerimizde kullanılan kartlı sistem yerine araçlara monte edilen sabit RFID’ler kullanmamızı ve bunları okuyabilmek için veri girişi yapılan el aletleri geliştirmemizi istedi.</a:t>
            </a:r>
          </a:p>
          <a:p>
            <a:r>
              <a:rPr lang="en-US"/>
              <a:t>Projenin başarılı olması nedeniyle Nuh Çimento, bize pompalarına da aynı şekilde GSM tabanlı bir otomasyon ve ek olarak lastik, kamera ve sanal tanklar modüllerinin siparişini verdi.</a:t>
            </a:r>
          </a:p>
          <a:p>
            <a:r>
              <a:rPr lang="en-US"/>
              <a:t>Daha sonra takip eden yıllarda Tüprag altın madeni ve kalyon inşaat, modüllerimiz ve ürünlerimize yağ , bakım ve kilometre limit kontrollü yakıt otomasyonlarını eklememizi sağladılar.</a:t>
            </a:r>
          </a:p>
          <a:p>
            <a:r>
              <a:rPr lang="en-US"/>
              <a:t>Şu an global olarak yaklaşık 650 lokasyonda 800'e yakın otomasyon sistemimiz faal olarak çalışmaktadır.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Tüm ürünlerimizden de kısaca bahsedelim. </a:t>
            </a:r>
          </a:p>
          <a:p>
            <a:r>
              <a:rPr lang="en-US"/>
              <a:t>EreKorp, büyük yol, altyapı inşaat şirketleri ve madenler tarafından ağırlıklı kullanılan akaryakıt otomasyon sistemimizdir. </a:t>
            </a:r>
          </a:p>
          <a:p>
            <a:r>
              <a:rPr lang="en-US"/>
              <a:t>Erenet ise, küçük araç parkına sahip fabrika, beton santrali ve çiftlikler tarafından tercih edilir. </a:t>
            </a:r>
          </a:p>
          <a:p>
            <a:r>
              <a:rPr lang="en-US"/>
              <a:t>EreLite, donanım kullanmaksızın yakıt ikmallerinin bulut ortamında takip edilmesi içindir. </a:t>
            </a:r>
          </a:p>
          <a:p>
            <a:r>
              <a:rPr lang="en-US"/>
              <a:t>Mivo, şantiyeler için yakıttan sonraki en stratejik ürünümüzdür. Kamyon ve iş makinelerinin birbirleri ile eşleşmeleri, sefer sayılarının takibi ve birçok özellik için kullanılır. </a:t>
            </a:r>
          </a:p>
          <a:p>
            <a:r>
              <a:rPr lang="en-US"/>
              <a:t>EreInventory ve EreVeyır şantiye envanterlerini ve depo hareketlerini kontrol etmek için tasarlanmıştır. </a:t>
            </a:r>
          </a:p>
          <a:p>
            <a:r>
              <a:rPr lang="en-US"/>
              <a:t>EreOil, şantiye yağ ikmallerini planlamak ve kaydetmek için müşterilerimiz tarafından kullanılır. </a:t>
            </a:r>
          </a:p>
          <a:p>
            <a:r>
              <a:rPr lang="en-US"/>
              <a:t>Ereservis ise şantiyeler tarafından karmaşık iarpi sistemlerine alternatif olarak servis planlamaları içindir. </a:t>
            </a:r>
          </a:p>
          <a:p>
            <a:r>
              <a:rPr lang="en-US"/>
              <a:t>EreTire sisteminin amacı ise şantiye lastik envanterinin optimum kullanımıdır. </a:t>
            </a:r>
          </a:p>
          <a:p>
            <a:r>
              <a:rPr lang="en-US"/>
              <a:t>Her ürün için ayrıca sunumlarımıza ulaşabilirsiniz.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 bölümde Eresense yakıt otomasyonlarını kullanan bir kaç müşterimizi referans olarak verdik. </a:t>
            </a:r>
          </a:p>
          <a:p>
            <a:r>
              <a:rPr lang="en-US"/>
              <a:t>EreCorp Akaryakıt Otomasyonu genel olarak ağır şantiye şartları için tasarlandığından dolayı müşteri profilimiz de buna göre şekillendi. </a:t>
            </a:r>
          </a:p>
          <a:p>
            <a:r>
              <a:rPr lang="en-US"/>
              <a:t>Genelde müşterilerimiz çok sayıda ekskavatör, yükleyici ve kamyon parkına sahip yol, altyapı müteahhitleri ve maden işletmecileridir. </a:t>
            </a:r>
          </a:p>
          <a:p>
            <a:r>
              <a:rPr lang="en-US"/>
              <a:t>Çimento fabrikası müşterilerimizin de genel olarak fabrika sahalarına yakın açık ocakları bulunmaktadır.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Biz şantiyeciler devam eden veya başarıyla tamamladığımız projelerimizle bilinmek isteriz. Bu yansımızda yer probleminden dolayı sadece bazılarını gösterebildiğimiz projelerimizi sunmak istiyoruz. </a:t>
            </a:r>
          </a:p>
          <a:p>
            <a:r>
              <a:rPr lang="en-US"/>
              <a:t>Sunumun bu anında videoyu durdurarak projelerimizden seçmeleri inceleyebilirsiniz. </a:t>
            </a:r>
          </a:p>
          <a:p>
            <a:r>
              <a:rPr lang="en-US"/>
              <a:t>Projelerimiz genel çerçevesiyle referanslarımızdan bahsettiğimiz zaman dile getirdiğimiz gibi büyük yol, baraj ve maden şantiyelerinden oluşmaktadır.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Peki sizler için neden biz? </a:t>
            </a:r>
          </a:p>
          <a:p>
            <a:r>
              <a:rPr lang="en-US"/>
              <a:t>Sistemlerimiz ağır şartlar için yaratıldı; çok kolay taşınabilmesi ve genişletilebilmesi için modüler olarak tasarlandılar. </a:t>
            </a:r>
          </a:p>
          <a:p>
            <a:r>
              <a:rPr lang="en-US"/>
              <a:t>Montaj öncesi merkez ofisimiz sim kartlarınız dahil tüm bilgileri alarak laboratuvarlarımızda kurulumu gerçekleştirir ve ondan sonra sahaya yönlendiririz. Sahada çok hızlı ve eksiksiz kurulumu sağlayan bu özelliğimize ek olarak bakım anlaşması şemsiyesi altında kullanıcı hataları da dahil koşulsuz cihaz tamiratını ücretsiz sağlayabiliyoruz. </a:t>
            </a:r>
          </a:p>
          <a:p>
            <a:r>
              <a:rPr lang="en-US"/>
              <a:t>İarpi ve araç takip programlarınıza standart olarak entegre olmamıza ek, tamamıyla Eresense'nin yarattığı bir sistem olan sanal tanklarla, olması gereken ve olan yakıtı canlı karşılaştırarak verebiliyoruz. </a:t>
            </a:r>
          </a:p>
          <a:p>
            <a:r>
              <a:rPr lang="en-US"/>
              <a:t>Askeri yapılara benzer yaklaşımla stratejik cihazları standart olarak şantiye yedekleri ile çalışırken tek bir arayüz ile tüm dünyaya yayılmış şantiyeleri, pompalarınızı ve tanklarınızı takip edebilmenizi sağlıyoruz. </a:t>
            </a:r>
          </a:p>
          <a:p>
            <a:r>
              <a:rPr lang="en-US"/>
              <a:t>Tüm bu özelliklerin şantiyeciler için ne kadar elzem olduğunun bilincindeyiz.</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Bize ayırdığınız vaktiniz için tekrar teşekkürler; tüm satış ekibimiz sorularınızı ve merak ettiğiniz konuları cevaplamaktan zevk alacaklardır. Bir başka videomuzda görüşmek üzere keyifli günler dileriz.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3.sv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9.png"/><Relationship Id="rId18" Type="http://schemas.openxmlformats.org/officeDocument/2006/relationships/image" Target="../media/image34.svg"/><Relationship Id="rId26" Type="http://schemas.openxmlformats.org/officeDocument/2006/relationships/image" Target="../media/image42.svg"/><Relationship Id="rId3" Type="http://schemas.openxmlformats.org/officeDocument/2006/relationships/image" Target="../media/image21.jpeg"/><Relationship Id="rId21" Type="http://schemas.openxmlformats.org/officeDocument/2006/relationships/image" Target="../media/image37.png"/><Relationship Id="rId7" Type="http://schemas.openxmlformats.org/officeDocument/2006/relationships/image" Target="../media/image25.sv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svg"/><Relationship Id="rId24" Type="http://schemas.openxmlformats.org/officeDocument/2006/relationships/image" Target="../media/image40.svg"/><Relationship Id="rId5" Type="http://schemas.openxmlformats.org/officeDocument/2006/relationships/image" Target="../media/image23.sv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sv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2.png"/><Relationship Id="rId9" Type="http://schemas.openxmlformats.org/officeDocument/2006/relationships/image" Target="../media/image3.svg"/><Relationship Id="rId14" Type="http://schemas.openxmlformats.org/officeDocument/2006/relationships/image" Target="../media/image30.svg"/><Relationship Id="rId22" Type="http://schemas.openxmlformats.org/officeDocument/2006/relationships/image" Target="../media/image38.svg"/><Relationship Id="rId27"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1.sv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4755" y="0"/>
            <a:ext cx="12903110" cy="7617521"/>
          </a:xfrm>
          <a:custGeom>
            <a:avLst/>
            <a:gdLst/>
            <a:ahLst/>
            <a:cxnLst/>
            <a:rect l="l" t="t" r="r" b="b"/>
            <a:pathLst>
              <a:path w="12903110" h="7617521">
                <a:moveTo>
                  <a:pt x="0" y="0"/>
                </a:moveTo>
                <a:lnTo>
                  <a:pt x="12903110" y="0"/>
                </a:lnTo>
                <a:lnTo>
                  <a:pt x="12903110" y="7617521"/>
                </a:lnTo>
                <a:lnTo>
                  <a:pt x="0" y="7617521"/>
                </a:lnTo>
                <a:lnTo>
                  <a:pt x="0" y="0"/>
                </a:lnTo>
                <a:close/>
              </a:path>
            </a:pathLst>
          </a:custGeom>
          <a:blipFill>
            <a:blip r:embed="rId3"/>
            <a:stretch>
              <a:fillRect t="-34693" b="-34693"/>
            </a:stretch>
          </a:blipFill>
        </p:spPr>
        <p:txBody>
          <a:bodyPr/>
          <a:lstStyle/>
          <a:p>
            <a:endParaRPr lang="tr-TR"/>
          </a:p>
        </p:txBody>
      </p:sp>
      <p:grpSp>
        <p:nvGrpSpPr>
          <p:cNvPr id="3" name="Group 3"/>
          <p:cNvGrpSpPr/>
          <p:nvPr/>
        </p:nvGrpSpPr>
        <p:grpSpPr>
          <a:xfrm>
            <a:off x="731520" y="1553669"/>
            <a:ext cx="8290560" cy="4207863"/>
            <a:chOff x="0" y="0"/>
            <a:chExt cx="11054080" cy="5610484"/>
          </a:xfrm>
        </p:grpSpPr>
        <p:sp>
          <p:nvSpPr>
            <p:cNvPr id="4" name="Freeform 4"/>
            <p:cNvSpPr/>
            <p:nvPr/>
          </p:nvSpPr>
          <p:spPr>
            <a:xfrm flipH="1">
              <a:off x="5427961" y="0"/>
              <a:ext cx="5626119" cy="5610484"/>
            </a:xfrm>
            <a:custGeom>
              <a:avLst/>
              <a:gdLst/>
              <a:ahLst/>
              <a:cxnLst/>
              <a:rect l="l" t="t" r="r" b="b"/>
              <a:pathLst>
                <a:path w="5626119" h="5610484">
                  <a:moveTo>
                    <a:pt x="5626119" y="0"/>
                  </a:moveTo>
                  <a:lnTo>
                    <a:pt x="0" y="0"/>
                  </a:lnTo>
                  <a:lnTo>
                    <a:pt x="0" y="5610484"/>
                  </a:lnTo>
                  <a:lnTo>
                    <a:pt x="5626119" y="5610484"/>
                  </a:lnTo>
                  <a:lnTo>
                    <a:pt x="562611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a:off x="0" y="0"/>
              <a:ext cx="5626119" cy="5610484"/>
            </a:xfrm>
            <a:custGeom>
              <a:avLst/>
              <a:gdLst/>
              <a:ahLst/>
              <a:cxnLst/>
              <a:rect l="l" t="t" r="r" b="b"/>
              <a:pathLst>
                <a:path w="5626119" h="5610484">
                  <a:moveTo>
                    <a:pt x="0" y="0"/>
                  </a:moveTo>
                  <a:lnTo>
                    <a:pt x="5626119" y="0"/>
                  </a:lnTo>
                  <a:lnTo>
                    <a:pt x="5626119" y="5610484"/>
                  </a:lnTo>
                  <a:lnTo>
                    <a:pt x="0" y="56104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grpSp>
      <p:sp>
        <p:nvSpPr>
          <p:cNvPr id="6" name="Freeform 6"/>
          <p:cNvSpPr/>
          <p:nvPr/>
        </p:nvSpPr>
        <p:spPr>
          <a:xfrm>
            <a:off x="3161444" y="2743200"/>
            <a:ext cx="3579329" cy="596500"/>
          </a:xfrm>
          <a:custGeom>
            <a:avLst/>
            <a:gdLst/>
            <a:ahLst/>
            <a:cxnLst/>
            <a:rect l="l" t="t" r="r" b="b"/>
            <a:pathLst>
              <a:path w="1519858" h="263927">
                <a:moveTo>
                  <a:pt x="0" y="0"/>
                </a:moveTo>
                <a:lnTo>
                  <a:pt x="1519857" y="0"/>
                </a:lnTo>
                <a:lnTo>
                  <a:pt x="1519857" y="263927"/>
                </a:lnTo>
                <a:lnTo>
                  <a:pt x="0" y="263927"/>
                </a:lnTo>
                <a:lnTo>
                  <a:pt x="0" y="0"/>
                </a:lnTo>
                <a:close/>
              </a:path>
            </a:pathLst>
          </a:custGeom>
          <a:blipFill>
            <a:blip r:embed="rId6"/>
            <a:stretch>
              <a:fillRect/>
            </a:stretch>
          </a:blipFill>
        </p:spPr>
        <p:txBody>
          <a:bodyPr/>
          <a:lstStyle/>
          <a:p>
            <a:endParaRPr lang="tr-TR"/>
          </a:p>
        </p:txBody>
      </p:sp>
      <p:sp>
        <p:nvSpPr>
          <p:cNvPr id="7" name="TextBox 7"/>
          <p:cNvSpPr txBox="1"/>
          <p:nvPr/>
        </p:nvSpPr>
        <p:spPr>
          <a:xfrm>
            <a:off x="1050470" y="3662470"/>
            <a:ext cx="7652661" cy="1624816"/>
          </a:xfrm>
          <a:prstGeom prst="rect">
            <a:avLst/>
          </a:prstGeom>
        </p:spPr>
        <p:txBody>
          <a:bodyPr lIns="0" tIns="0" rIns="0" bIns="0" rtlCol="0" anchor="t">
            <a:spAutoFit/>
          </a:bodyPr>
          <a:lstStyle/>
          <a:p>
            <a:pPr algn="ctr">
              <a:lnSpc>
                <a:spcPts val="13343"/>
              </a:lnSpc>
              <a:spcBef>
                <a:spcPct val="0"/>
              </a:spcBef>
            </a:pPr>
            <a:r>
              <a:rPr lang="en-US" sz="9530" b="1">
                <a:solidFill>
                  <a:srgbClr val="FFFFFF"/>
                </a:solidFill>
                <a:latin typeface="Montserrat Semi-Bold"/>
                <a:ea typeface="Montserrat Semi-Bold"/>
                <a:cs typeface="Montserrat Semi-Bold"/>
                <a:sym typeface="Montserrat Semi-Bold"/>
              </a:rPr>
              <a:t>Eresense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158603" y="613479"/>
            <a:ext cx="0" cy="5215522"/>
          </a:xfrm>
          <a:prstGeom prst="line">
            <a:avLst/>
          </a:prstGeom>
          <a:ln w="47625" cap="rnd">
            <a:solidFill>
              <a:srgbClr val="00385C"/>
            </a:solidFill>
            <a:prstDash val="solid"/>
            <a:headEnd type="none" w="sm" len="sm"/>
            <a:tailEnd type="none" w="sm" len="sm"/>
          </a:ln>
        </p:spPr>
        <p:txBody>
          <a:bodyPr/>
          <a:lstStyle/>
          <a:p>
            <a:endParaRPr lang="tr-TR"/>
          </a:p>
        </p:txBody>
      </p:sp>
      <p:grpSp>
        <p:nvGrpSpPr>
          <p:cNvPr id="3" name="Group 3"/>
          <p:cNvGrpSpPr/>
          <p:nvPr/>
        </p:nvGrpSpPr>
        <p:grpSpPr>
          <a:xfrm>
            <a:off x="5067494" y="431262"/>
            <a:ext cx="182217" cy="18221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727"/>
            </a:solidFill>
          </p:spPr>
          <p:txBody>
            <a:bodyPr/>
            <a:lstStyle/>
            <a:p>
              <a:endParaRPr lang="tr-TR"/>
            </a:p>
          </p:txBody>
        </p:sp>
      </p:grpSp>
      <p:grpSp>
        <p:nvGrpSpPr>
          <p:cNvPr id="5" name="Group 5"/>
          <p:cNvGrpSpPr/>
          <p:nvPr/>
        </p:nvGrpSpPr>
        <p:grpSpPr>
          <a:xfrm>
            <a:off x="5067494" y="2872787"/>
            <a:ext cx="182217" cy="182217"/>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727"/>
            </a:solidFill>
          </p:spPr>
          <p:txBody>
            <a:bodyPr/>
            <a:lstStyle/>
            <a:p>
              <a:endParaRPr lang="tr-TR"/>
            </a:p>
          </p:txBody>
        </p:sp>
      </p:grpSp>
      <p:grpSp>
        <p:nvGrpSpPr>
          <p:cNvPr id="7" name="Group 7"/>
          <p:cNvGrpSpPr/>
          <p:nvPr/>
        </p:nvGrpSpPr>
        <p:grpSpPr>
          <a:xfrm>
            <a:off x="5067494" y="4015210"/>
            <a:ext cx="182217" cy="18221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727"/>
            </a:solidFill>
          </p:spPr>
          <p:txBody>
            <a:bodyPr/>
            <a:lstStyle/>
            <a:p>
              <a:endParaRPr lang="tr-TR"/>
            </a:p>
          </p:txBody>
        </p:sp>
      </p:grpSp>
      <p:grpSp>
        <p:nvGrpSpPr>
          <p:cNvPr id="9" name="Group 9"/>
          <p:cNvGrpSpPr/>
          <p:nvPr/>
        </p:nvGrpSpPr>
        <p:grpSpPr>
          <a:xfrm>
            <a:off x="5060173" y="5159453"/>
            <a:ext cx="182217" cy="18221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727"/>
            </a:solidFill>
          </p:spPr>
          <p:txBody>
            <a:bodyPr/>
            <a:lstStyle/>
            <a:p>
              <a:endParaRPr lang="tr-TR"/>
            </a:p>
          </p:txBody>
        </p:sp>
      </p:grpSp>
      <p:sp>
        <p:nvSpPr>
          <p:cNvPr id="11" name="Freeform 11"/>
          <p:cNvSpPr/>
          <p:nvPr/>
        </p:nvSpPr>
        <p:spPr>
          <a:xfrm>
            <a:off x="0" y="2647834"/>
            <a:ext cx="4680373" cy="4667366"/>
          </a:xfrm>
          <a:custGeom>
            <a:avLst/>
            <a:gdLst/>
            <a:ahLst/>
            <a:cxnLst/>
            <a:rect l="l" t="t" r="r" b="b"/>
            <a:pathLst>
              <a:path w="4680373" h="4667366">
                <a:moveTo>
                  <a:pt x="0" y="0"/>
                </a:moveTo>
                <a:lnTo>
                  <a:pt x="4680373" y="0"/>
                </a:lnTo>
                <a:lnTo>
                  <a:pt x="4680373" y="4667366"/>
                </a:lnTo>
                <a:lnTo>
                  <a:pt x="0" y="46673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12" name="Group 12"/>
          <p:cNvGrpSpPr/>
          <p:nvPr/>
        </p:nvGrpSpPr>
        <p:grpSpPr>
          <a:xfrm>
            <a:off x="-263653" y="4735937"/>
            <a:ext cx="3118845" cy="2834250"/>
            <a:chOff x="0" y="0"/>
            <a:chExt cx="4158460" cy="3779000"/>
          </a:xfrm>
        </p:grpSpPr>
        <p:sp>
          <p:nvSpPr>
            <p:cNvPr id="13" name="Freeform 13"/>
            <p:cNvSpPr/>
            <p:nvPr/>
          </p:nvSpPr>
          <p:spPr>
            <a:xfrm flipH="1">
              <a:off x="0" y="0"/>
              <a:ext cx="4158460" cy="3779000"/>
            </a:xfrm>
            <a:custGeom>
              <a:avLst/>
              <a:gdLst/>
              <a:ahLst/>
              <a:cxnLst/>
              <a:rect l="l" t="t" r="r" b="b"/>
              <a:pathLst>
                <a:path w="4158460" h="3779000">
                  <a:moveTo>
                    <a:pt x="4158460" y="0"/>
                  </a:moveTo>
                  <a:lnTo>
                    <a:pt x="0" y="0"/>
                  </a:lnTo>
                  <a:lnTo>
                    <a:pt x="0" y="3779000"/>
                  </a:lnTo>
                  <a:lnTo>
                    <a:pt x="4158460" y="3779000"/>
                  </a:lnTo>
                  <a:lnTo>
                    <a:pt x="4158460" y="0"/>
                  </a:lnTo>
                  <a:close/>
                </a:path>
              </a:pathLst>
            </a:custGeom>
            <a:blipFill>
              <a:blip r:embed="rId5">
                <a:alphaModFix amt="9999"/>
                <a:extLst>
                  <a:ext uri="{96DAC541-7B7A-43D3-8B79-37D633B846F1}">
                    <asvg:svgBlip xmlns:asvg="http://schemas.microsoft.com/office/drawing/2016/SVG/main" r:embed="rId6"/>
                  </a:ext>
                </a:extLst>
              </a:blip>
              <a:stretch>
                <a:fillRect/>
              </a:stretch>
            </a:blipFill>
          </p:spPr>
          <p:txBody>
            <a:bodyPr/>
            <a:lstStyle/>
            <a:p>
              <a:endParaRPr lang="tr-TR"/>
            </a:p>
          </p:txBody>
        </p:sp>
        <p:sp>
          <p:nvSpPr>
            <p:cNvPr id="14" name="Freeform 14"/>
            <p:cNvSpPr/>
            <p:nvPr/>
          </p:nvSpPr>
          <p:spPr>
            <a:xfrm flipH="1">
              <a:off x="0" y="0"/>
              <a:ext cx="4158460" cy="3779000"/>
            </a:xfrm>
            <a:custGeom>
              <a:avLst/>
              <a:gdLst/>
              <a:ahLst/>
              <a:cxnLst/>
              <a:rect l="l" t="t" r="r" b="b"/>
              <a:pathLst>
                <a:path w="4158460" h="3779000">
                  <a:moveTo>
                    <a:pt x="4158460" y="0"/>
                  </a:moveTo>
                  <a:lnTo>
                    <a:pt x="0" y="0"/>
                  </a:lnTo>
                  <a:lnTo>
                    <a:pt x="0" y="3779000"/>
                  </a:lnTo>
                  <a:lnTo>
                    <a:pt x="4158460" y="3779000"/>
                  </a:lnTo>
                  <a:lnTo>
                    <a:pt x="4158460" y="0"/>
                  </a:lnTo>
                  <a:close/>
                </a:path>
              </a:pathLst>
            </a:custGeom>
            <a:blipFill>
              <a:blip r:embed="rId5">
                <a:alphaModFix amt="9999"/>
                <a:extLst>
                  <a:ext uri="{96DAC541-7B7A-43D3-8B79-37D633B846F1}">
                    <asvg:svgBlip xmlns:asvg="http://schemas.microsoft.com/office/drawing/2016/SVG/main" r:embed="rId6"/>
                  </a:ext>
                </a:extLst>
              </a:blip>
              <a:stretch>
                <a:fillRect/>
              </a:stretch>
            </a:blipFill>
          </p:spPr>
          <p:txBody>
            <a:bodyPr/>
            <a:lstStyle/>
            <a:p>
              <a:endParaRPr lang="tr-TR"/>
            </a:p>
          </p:txBody>
        </p:sp>
        <p:sp>
          <p:nvSpPr>
            <p:cNvPr id="15" name="Freeform 15"/>
            <p:cNvSpPr/>
            <p:nvPr/>
          </p:nvSpPr>
          <p:spPr>
            <a:xfrm flipH="1">
              <a:off x="0" y="0"/>
              <a:ext cx="4158460" cy="3779000"/>
            </a:xfrm>
            <a:custGeom>
              <a:avLst/>
              <a:gdLst/>
              <a:ahLst/>
              <a:cxnLst/>
              <a:rect l="l" t="t" r="r" b="b"/>
              <a:pathLst>
                <a:path w="4158460" h="3779000">
                  <a:moveTo>
                    <a:pt x="4158460" y="0"/>
                  </a:moveTo>
                  <a:lnTo>
                    <a:pt x="0" y="0"/>
                  </a:lnTo>
                  <a:lnTo>
                    <a:pt x="0" y="3779000"/>
                  </a:lnTo>
                  <a:lnTo>
                    <a:pt x="4158460" y="3779000"/>
                  </a:lnTo>
                  <a:lnTo>
                    <a:pt x="4158460" y="0"/>
                  </a:lnTo>
                  <a:close/>
                </a:path>
              </a:pathLst>
            </a:custGeom>
            <a:blipFill>
              <a:blip r:embed="rId5">
                <a:alphaModFix amt="1200"/>
                <a:extLst>
                  <a:ext uri="{96DAC541-7B7A-43D3-8B79-37D633B846F1}">
                    <asvg:svgBlip xmlns:asvg="http://schemas.microsoft.com/office/drawing/2016/SVG/main" r:embed="rId6"/>
                  </a:ext>
                </a:extLst>
              </a:blip>
              <a:stretch>
                <a:fillRect/>
              </a:stretch>
            </a:blipFill>
          </p:spPr>
          <p:txBody>
            <a:bodyPr/>
            <a:lstStyle/>
            <a:p>
              <a:endParaRPr lang="tr-TR"/>
            </a:p>
          </p:txBody>
        </p:sp>
      </p:grpSp>
      <p:sp>
        <p:nvSpPr>
          <p:cNvPr id="16" name="Freeform 16"/>
          <p:cNvSpPr/>
          <p:nvPr/>
        </p:nvSpPr>
        <p:spPr>
          <a:xfrm>
            <a:off x="0" y="213"/>
            <a:ext cx="4680373" cy="3221028"/>
          </a:xfrm>
          <a:custGeom>
            <a:avLst/>
            <a:gdLst/>
            <a:ahLst/>
            <a:cxnLst/>
            <a:rect l="l" t="t" r="r" b="b"/>
            <a:pathLst>
              <a:path w="4680373" h="3221028">
                <a:moveTo>
                  <a:pt x="0" y="0"/>
                </a:moveTo>
                <a:lnTo>
                  <a:pt x="4680373" y="0"/>
                </a:lnTo>
                <a:lnTo>
                  <a:pt x="4680373" y="3221027"/>
                </a:lnTo>
                <a:lnTo>
                  <a:pt x="0" y="3221027"/>
                </a:lnTo>
                <a:lnTo>
                  <a:pt x="0" y="0"/>
                </a:lnTo>
                <a:close/>
              </a:path>
            </a:pathLst>
          </a:custGeom>
          <a:blipFill>
            <a:blip r:embed="rId7"/>
            <a:stretch>
              <a:fillRect l="-10080" r="-10080"/>
            </a:stretch>
          </a:blipFill>
        </p:spPr>
        <p:txBody>
          <a:bodyPr/>
          <a:lstStyle/>
          <a:p>
            <a:endParaRPr lang="tr-TR"/>
          </a:p>
        </p:txBody>
      </p:sp>
      <p:sp>
        <p:nvSpPr>
          <p:cNvPr id="17" name="AutoShape 17"/>
          <p:cNvSpPr/>
          <p:nvPr/>
        </p:nvSpPr>
        <p:spPr>
          <a:xfrm>
            <a:off x="548640" y="5725837"/>
            <a:ext cx="991280" cy="0"/>
          </a:xfrm>
          <a:prstGeom prst="line">
            <a:avLst/>
          </a:prstGeom>
          <a:ln w="38100" cap="rnd">
            <a:solidFill>
              <a:srgbClr val="F9A727"/>
            </a:solidFill>
            <a:prstDash val="solid"/>
            <a:headEnd type="none" w="sm" len="sm"/>
            <a:tailEnd type="none" w="sm" len="sm"/>
          </a:ln>
        </p:spPr>
        <p:txBody>
          <a:bodyPr/>
          <a:lstStyle/>
          <a:p>
            <a:endParaRPr lang="tr-TR"/>
          </a:p>
        </p:txBody>
      </p:sp>
      <p:grpSp>
        <p:nvGrpSpPr>
          <p:cNvPr id="18" name="Group 18"/>
          <p:cNvGrpSpPr/>
          <p:nvPr/>
        </p:nvGrpSpPr>
        <p:grpSpPr>
          <a:xfrm>
            <a:off x="5060173" y="6492571"/>
            <a:ext cx="182217" cy="182217"/>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727"/>
            </a:solidFill>
          </p:spPr>
          <p:txBody>
            <a:bodyPr/>
            <a:lstStyle/>
            <a:p>
              <a:endParaRPr lang="tr-TR"/>
            </a:p>
          </p:txBody>
        </p:sp>
      </p:grpSp>
      <p:grpSp>
        <p:nvGrpSpPr>
          <p:cNvPr id="20" name="Group 20"/>
          <p:cNvGrpSpPr/>
          <p:nvPr/>
        </p:nvGrpSpPr>
        <p:grpSpPr>
          <a:xfrm>
            <a:off x="5097312" y="1458326"/>
            <a:ext cx="152400" cy="152400"/>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727"/>
            </a:solidFill>
          </p:spPr>
          <p:txBody>
            <a:bodyPr/>
            <a:lstStyle/>
            <a:p>
              <a:endParaRPr lang="tr-TR"/>
            </a:p>
          </p:txBody>
        </p:sp>
      </p:grpSp>
      <p:sp>
        <p:nvSpPr>
          <p:cNvPr id="22" name="AutoShape 22"/>
          <p:cNvSpPr/>
          <p:nvPr/>
        </p:nvSpPr>
        <p:spPr>
          <a:xfrm flipV="1">
            <a:off x="5165215" y="6124995"/>
            <a:ext cx="0" cy="470197"/>
          </a:xfrm>
          <a:prstGeom prst="line">
            <a:avLst/>
          </a:prstGeom>
          <a:ln w="47625" cap="rnd">
            <a:solidFill>
              <a:srgbClr val="00385C"/>
            </a:solidFill>
            <a:prstDash val="solid"/>
            <a:headEnd type="none" w="sm" len="sm"/>
            <a:tailEnd type="none" w="sm" len="sm"/>
          </a:ln>
        </p:spPr>
        <p:txBody>
          <a:bodyPr/>
          <a:lstStyle/>
          <a:p>
            <a:endParaRPr lang="tr-TR"/>
          </a:p>
        </p:txBody>
      </p:sp>
      <p:sp>
        <p:nvSpPr>
          <p:cNvPr id="23" name="Freeform 23"/>
          <p:cNvSpPr/>
          <p:nvPr/>
        </p:nvSpPr>
        <p:spPr>
          <a:xfrm>
            <a:off x="5299723" y="548242"/>
            <a:ext cx="959457" cy="722708"/>
          </a:xfrm>
          <a:custGeom>
            <a:avLst/>
            <a:gdLst/>
            <a:ahLst/>
            <a:cxnLst/>
            <a:rect l="l" t="t" r="r" b="b"/>
            <a:pathLst>
              <a:path w="959457" h="722708">
                <a:moveTo>
                  <a:pt x="0" y="0"/>
                </a:moveTo>
                <a:lnTo>
                  <a:pt x="959457" y="0"/>
                </a:lnTo>
                <a:lnTo>
                  <a:pt x="959457" y="722708"/>
                </a:lnTo>
                <a:lnTo>
                  <a:pt x="0" y="722708"/>
                </a:lnTo>
                <a:lnTo>
                  <a:pt x="0" y="0"/>
                </a:lnTo>
                <a:close/>
              </a:path>
            </a:pathLst>
          </a:custGeom>
          <a:blipFill>
            <a:blip r:embed="rId8"/>
            <a:stretch>
              <a:fillRect/>
            </a:stretch>
          </a:blipFill>
        </p:spPr>
        <p:txBody>
          <a:bodyPr/>
          <a:lstStyle/>
          <a:p>
            <a:endParaRPr lang="tr-TR"/>
          </a:p>
        </p:txBody>
      </p:sp>
      <p:sp>
        <p:nvSpPr>
          <p:cNvPr id="24" name="Freeform 24"/>
          <p:cNvSpPr/>
          <p:nvPr/>
        </p:nvSpPr>
        <p:spPr>
          <a:xfrm>
            <a:off x="6554893" y="459392"/>
            <a:ext cx="783584" cy="639996"/>
          </a:xfrm>
          <a:custGeom>
            <a:avLst/>
            <a:gdLst/>
            <a:ahLst/>
            <a:cxnLst/>
            <a:rect l="l" t="t" r="r" b="b"/>
            <a:pathLst>
              <a:path w="783584" h="639996">
                <a:moveTo>
                  <a:pt x="0" y="0"/>
                </a:moveTo>
                <a:lnTo>
                  <a:pt x="783584" y="0"/>
                </a:lnTo>
                <a:lnTo>
                  <a:pt x="783584" y="639996"/>
                </a:lnTo>
                <a:lnTo>
                  <a:pt x="0" y="639996"/>
                </a:lnTo>
                <a:lnTo>
                  <a:pt x="0" y="0"/>
                </a:lnTo>
                <a:close/>
              </a:path>
            </a:pathLst>
          </a:custGeom>
          <a:blipFill>
            <a:blip r:embed="rId9"/>
            <a:stretch>
              <a:fillRect/>
            </a:stretch>
          </a:blipFill>
        </p:spPr>
        <p:txBody>
          <a:bodyPr/>
          <a:lstStyle/>
          <a:p>
            <a:endParaRPr lang="tr-TR"/>
          </a:p>
        </p:txBody>
      </p:sp>
      <p:sp>
        <p:nvSpPr>
          <p:cNvPr id="25" name="Freeform 25"/>
          <p:cNvSpPr/>
          <p:nvPr/>
        </p:nvSpPr>
        <p:spPr>
          <a:xfrm>
            <a:off x="6554893" y="1610726"/>
            <a:ext cx="783584" cy="640594"/>
          </a:xfrm>
          <a:custGeom>
            <a:avLst/>
            <a:gdLst/>
            <a:ahLst/>
            <a:cxnLst/>
            <a:rect l="l" t="t" r="r" b="b"/>
            <a:pathLst>
              <a:path w="783584" h="640594">
                <a:moveTo>
                  <a:pt x="0" y="0"/>
                </a:moveTo>
                <a:lnTo>
                  <a:pt x="783584" y="0"/>
                </a:lnTo>
                <a:lnTo>
                  <a:pt x="783584" y="640595"/>
                </a:lnTo>
                <a:lnTo>
                  <a:pt x="0" y="640595"/>
                </a:lnTo>
                <a:lnTo>
                  <a:pt x="0" y="0"/>
                </a:lnTo>
                <a:close/>
              </a:path>
            </a:pathLst>
          </a:custGeom>
          <a:blipFill>
            <a:blip r:embed="rId10"/>
            <a:stretch>
              <a:fillRect/>
            </a:stretch>
          </a:blipFill>
        </p:spPr>
        <p:txBody>
          <a:bodyPr/>
          <a:lstStyle/>
          <a:p>
            <a:endParaRPr lang="tr-TR"/>
          </a:p>
        </p:txBody>
      </p:sp>
      <p:sp>
        <p:nvSpPr>
          <p:cNvPr id="26" name="Freeform 26"/>
          <p:cNvSpPr/>
          <p:nvPr/>
        </p:nvSpPr>
        <p:spPr>
          <a:xfrm>
            <a:off x="5409275" y="1560766"/>
            <a:ext cx="986055" cy="740516"/>
          </a:xfrm>
          <a:custGeom>
            <a:avLst/>
            <a:gdLst/>
            <a:ahLst/>
            <a:cxnLst/>
            <a:rect l="l" t="t" r="r" b="b"/>
            <a:pathLst>
              <a:path w="986055" h="740516">
                <a:moveTo>
                  <a:pt x="0" y="0"/>
                </a:moveTo>
                <a:lnTo>
                  <a:pt x="986055" y="0"/>
                </a:lnTo>
                <a:lnTo>
                  <a:pt x="986055" y="740515"/>
                </a:lnTo>
                <a:lnTo>
                  <a:pt x="0" y="740515"/>
                </a:lnTo>
                <a:lnTo>
                  <a:pt x="0" y="0"/>
                </a:lnTo>
                <a:close/>
              </a:path>
            </a:pathLst>
          </a:custGeom>
          <a:blipFill>
            <a:blip r:embed="rId11"/>
            <a:stretch>
              <a:fillRect/>
            </a:stretch>
          </a:blipFill>
        </p:spPr>
        <p:txBody>
          <a:bodyPr/>
          <a:lstStyle/>
          <a:p>
            <a:endParaRPr lang="tr-TR"/>
          </a:p>
        </p:txBody>
      </p:sp>
      <p:sp>
        <p:nvSpPr>
          <p:cNvPr id="27" name="Freeform 27"/>
          <p:cNvSpPr/>
          <p:nvPr/>
        </p:nvSpPr>
        <p:spPr>
          <a:xfrm>
            <a:off x="5299723" y="2693651"/>
            <a:ext cx="959457" cy="722708"/>
          </a:xfrm>
          <a:custGeom>
            <a:avLst/>
            <a:gdLst/>
            <a:ahLst/>
            <a:cxnLst/>
            <a:rect l="l" t="t" r="r" b="b"/>
            <a:pathLst>
              <a:path w="959457" h="722708">
                <a:moveTo>
                  <a:pt x="0" y="0"/>
                </a:moveTo>
                <a:lnTo>
                  <a:pt x="959457" y="0"/>
                </a:lnTo>
                <a:lnTo>
                  <a:pt x="959457" y="722707"/>
                </a:lnTo>
                <a:lnTo>
                  <a:pt x="0" y="722707"/>
                </a:lnTo>
                <a:lnTo>
                  <a:pt x="0" y="0"/>
                </a:lnTo>
                <a:close/>
              </a:path>
            </a:pathLst>
          </a:custGeom>
          <a:blipFill>
            <a:blip r:embed="rId8"/>
            <a:stretch>
              <a:fillRect/>
            </a:stretch>
          </a:blipFill>
        </p:spPr>
        <p:txBody>
          <a:bodyPr/>
          <a:lstStyle/>
          <a:p>
            <a:endParaRPr lang="tr-TR"/>
          </a:p>
        </p:txBody>
      </p:sp>
      <p:sp>
        <p:nvSpPr>
          <p:cNvPr id="28" name="Freeform 28"/>
          <p:cNvSpPr/>
          <p:nvPr/>
        </p:nvSpPr>
        <p:spPr>
          <a:xfrm>
            <a:off x="6517958" y="2647834"/>
            <a:ext cx="820519" cy="677820"/>
          </a:xfrm>
          <a:custGeom>
            <a:avLst/>
            <a:gdLst/>
            <a:ahLst/>
            <a:cxnLst/>
            <a:rect l="l" t="t" r="r" b="b"/>
            <a:pathLst>
              <a:path w="820519" h="677820">
                <a:moveTo>
                  <a:pt x="0" y="0"/>
                </a:moveTo>
                <a:lnTo>
                  <a:pt x="820519" y="0"/>
                </a:lnTo>
                <a:lnTo>
                  <a:pt x="820519" y="677820"/>
                </a:lnTo>
                <a:lnTo>
                  <a:pt x="0" y="677820"/>
                </a:lnTo>
                <a:lnTo>
                  <a:pt x="0" y="0"/>
                </a:lnTo>
                <a:close/>
              </a:path>
            </a:pathLst>
          </a:custGeom>
          <a:blipFill>
            <a:blip r:embed="rId12"/>
            <a:stretch>
              <a:fillRect/>
            </a:stretch>
          </a:blipFill>
        </p:spPr>
        <p:txBody>
          <a:bodyPr/>
          <a:lstStyle/>
          <a:p>
            <a:endParaRPr lang="tr-TR"/>
          </a:p>
        </p:txBody>
      </p:sp>
      <p:sp>
        <p:nvSpPr>
          <p:cNvPr id="29" name="Freeform 29"/>
          <p:cNvSpPr/>
          <p:nvPr/>
        </p:nvSpPr>
        <p:spPr>
          <a:xfrm>
            <a:off x="7338477" y="2647834"/>
            <a:ext cx="812264" cy="677820"/>
          </a:xfrm>
          <a:custGeom>
            <a:avLst/>
            <a:gdLst/>
            <a:ahLst/>
            <a:cxnLst/>
            <a:rect l="l" t="t" r="r" b="b"/>
            <a:pathLst>
              <a:path w="812264" h="677820">
                <a:moveTo>
                  <a:pt x="0" y="0"/>
                </a:moveTo>
                <a:lnTo>
                  <a:pt x="812265" y="0"/>
                </a:lnTo>
                <a:lnTo>
                  <a:pt x="812265" y="677820"/>
                </a:lnTo>
                <a:lnTo>
                  <a:pt x="0" y="677820"/>
                </a:lnTo>
                <a:lnTo>
                  <a:pt x="0" y="0"/>
                </a:lnTo>
                <a:close/>
              </a:path>
            </a:pathLst>
          </a:custGeom>
          <a:blipFill>
            <a:blip r:embed="rId13"/>
            <a:stretch>
              <a:fillRect/>
            </a:stretch>
          </a:blipFill>
        </p:spPr>
        <p:txBody>
          <a:bodyPr/>
          <a:lstStyle/>
          <a:p>
            <a:endParaRPr lang="tr-TR"/>
          </a:p>
        </p:txBody>
      </p:sp>
      <p:sp>
        <p:nvSpPr>
          <p:cNvPr id="30" name="Freeform 30"/>
          <p:cNvSpPr/>
          <p:nvPr/>
        </p:nvSpPr>
        <p:spPr>
          <a:xfrm>
            <a:off x="8101376" y="2647834"/>
            <a:ext cx="820519" cy="677820"/>
          </a:xfrm>
          <a:custGeom>
            <a:avLst/>
            <a:gdLst/>
            <a:ahLst/>
            <a:cxnLst/>
            <a:rect l="l" t="t" r="r" b="b"/>
            <a:pathLst>
              <a:path w="820519" h="677820">
                <a:moveTo>
                  <a:pt x="0" y="0"/>
                </a:moveTo>
                <a:lnTo>
                  <a:pt x="820519" y="0"/>
                </a:lnTo>
                <a:lnTo>
                  <a:pt x="820519" y="677820"/>
                </a:lnTo>
                <a:lnTo>
                  <a:pt x="0" y="677820"/>
                </a:lnTo>
                <a:lnTo>
                  <a:pt x="0" y="0"/>
                </a:lnTo>
                <a:close/>
              </a:path>
            </a:pathLst>
          </a:custGeom>
          <a:blipFill>
            <a:blip r:embed="rId14"/>
            <a:stretch>
              <a:fillRect/>
            </a:stretch>
          </a:blipFill>
        </p:spPr>
        <p:txBody>
          <a:bodyPr/>
          <a:lstStyle/>
          <a:p>
            <a:endParaRPr lang="tr-TR"/>
          </a:p>
        </p:txBody>
      </p:sp>
      <p:sp>
        <p:nvSpPr>
          <p:cNvPr id="31" name="Freeform 31"/>
          <p:cNvSpPr/>
          <p:nvPr/>
        </p:nvSpPr>
        <p:spPr>
          <a:xfrm>
            <a:off x="8921895" y="2643275"/>
            <a:ext cx="818854" cy="682379"/>
          </a:xfrm>
          <a:custGeom>
            <a:avLst/>
            <a:gdLst/>
            <a:ahLst/>
            <a:cxnLst/>
            <a:rect l="l" t="t" r="r" b="b"/>
            <a:pathLst>
              <a:path w="818854" h="682379">
                <a:moveTo>
                  <a:pt x="0" y="0"/>
                </a:moveTo>
                <a:lnTo>
                  <a:pt x="818855" y="0"/>
                </a:lnTo>
                <a:lnTo>
                  <a:pt x="818855" y="682379"/>
                </a:lnTo>
                <a:lnTo>
                  <a:pt x="0" y="682379"/>
                </a:lnTo>
                <a:lnTo>
                  <a:pt x="0" y="0"/>
                </a:lnTo>
                <a:close/>
              </a:path>
            </a:pathLst>
          </a:custGeom>
          <a:blipFill>
            <a:blip r:embed="rId15"/>
            <a:stretch>
              <a:fillRect/>
            </a:stretch>
          </a:blipFill>
        </p:spPr>
        <p:txBody>
          <a:bodyPr/>
          <a:lstStyle/>
          <a:p>
            <a:endParaRPr lang="tr-TR"/>
          </a:p>
        </p:txBody>
      </p:sp>
      <p:sp>
        <p:nvSpPr>
          <p:cNvPr id="32" name="Freeform 32"/>
          <p:cNvSpPr/>
          <p:nvPr/>
        </p:nvSpPr>
        <p:spPr>
          <a:xfrm>
            <a:off x="5299723" y="3806883"/>
            <a:ext cx="976932" cy="731848"/>
          </a:xfrm>
          <a:custGeom>
            <a:avLst/>
            <a:gdLst/>
            <a:ahLst/>
            <a:cxnLst/>
            <a:rect l="l" t="t" r="r" b="b"/>
            <a:pathLst>
              <a:path w="976932" h="731848">
                <a:moveTo>
                  <a:pt x="0" y="0"/>
                </a:moveTo>
                <a:lnTo>
                  <a:pt x="976933" y="0"/>
                </a:lnTo>
                <a:lnTo>
                  <a:pt x="976933" y="731849"/>
                </a:lnTo>
                <a:lnTo>
                  <a:pt x="0" y="731849"/>
                </a:lnTo>
                <a:lnTo>
                  <a:pt x="0" y="0"/>
                </a:lnTo>
                <a:close/>
              </a:path>
            </a:pathLst>
          </a:custGeom>
          <a:blipFill>
            <a:blip r:embed="rId16"/>
            <a:stretch>
              <a:fillRect/>
            </a:stretch>
          </a:blipFill>
        </p:spPr>
        <p:txBody>
          <a:bodyPr/>
          <a:lstStyle/>
          <a:p>
            <a:endParaRPr lang="tr-TR"/>
          </a:p>
        </p:txBody>
      </p:sp>
      <p:sp>
        <p:nvSpPr>
          <p:cNvPr id="33" name="Freeform 33"/>
          <p:cNvSpPr/>
          <p:nvPr/>
        </p:nvSpPr>
        <p:spPr>
          <a:xfrm>
            <a:off x="6595319" y="3840004"/>
            <a:ext cx="753039" cy="629252"/>
          </a:xfrm>
          <a:custGeom>
            <a:avLst/>
            <a:gdLst/>
            <a:ahLst/>
            <a:cxnLst/>
            <a:rect l="l" t="t" r="r" b="b"/>
            <a:pathLst>
              <a:path w="753039" h="629252">
                <a:moveTo>
                  <a:pt x="0" y="0"/>
                </a:moveTo>
                <a:lnTo>
                  <a:pt x="753039" y="0"/>
                </a:lnTo>
                <a:lnTo>
                  <a:pt x="753039" y="629252"/>
                </a:lnTo>
                <a:lnTo>
                  <a:pt x="0" y="629252"/>
                </a:lnTo>
                <a:lnTo>
                  <a:pt x="0" y="0"/>
                </a:lnTo>
                <a:close/>
              </a:path>
            </a:pathLst>
          </a:custGeom>
          <a:blipFill>
            <a:blip r:embed="rId17"/>
            <a:stretch>
              <a:fillRect/>
            </a:stretch>
          </a:blipFill>
        </p:spPr>
        <p:txBody>
          <a:bodyPr/>
          <a:lstStyle/>
          <a:p>
            <a:endParaRPr lang="tr-TR"/>
          </a:p>
        </p:txBody>
      </p:sp>
      <p:sp>
        <p:nvSpPr>
          <p:cNvPr id="34" name="Freeform 34"/>
          <p:cNvSpPr/>
          <p:nvPr/>
        </p:nvSpPr>
        <p:spPr>
          <a:xfrm>
            <a:off x="7338477" y="3840004"/>
            <a:ext cx="762899" cy="629252"/>
          </a:xfrm>
          <a:custGeom>
            <a:avLst/>
            <a:gdLst/>
            <a:ahLst/>
            <a:cxnLst/>
            <a:rect l="l" t="t" r="r" b="b"/>
            <a:pathLst>
              <a:path w="762899" h="629252">
                <a:moveTo>
                  <a:pt x="0" y="0"/>
                </a:moveTo>
                <a:lnTo>
                  <a:pt x="762899" y="0"/>
                </a:lnTo>
                <a:lnTo>
                  <a:pt x="762899" y="629252"/>
                </a:lnTo>
                <a:lnTo>
                  <a:pt x="0" y="629252"/>
                </a:lnTo>
                <a:lnTo>
                  <a:pt x="0" y="0"/>
                </a:lnTo>
                <a:close/>
              </a:path>
            </a:pathLst>
          </a:custGeom>
          <a:blipFill>
            <a:blip r:embed="rId18"/>
            <a:stretch>
              <a:fillRect/>
            </a:stretch>
          </a:blipFill>
        </p:spPr>
        <p:txBody>
          <a:bodyPr/>
          <a:lstStyle/>
          <a:p>
            <a:endParaRPr lang="tr-TR"/>
          </a:p>
        </p:txBody>
      </p:sp>
      <p:sp>
        <p:nvSpPr>
          <p:cNvPr id="35" name="Freeform 35"/>
          <p:cNvSpPr/>
          <p:nvPr/>
        </p:nvSpPr>
        <p:spPr>
          <a:xfrm>
            <a:off x="5501653" y="4929257"/>
            <a:ext cx="757527" cy="566408"/>
          </a:xfrm>
          <a:custGeom>
            <a:avLst/>
            <a:gdLst/>
            <a:ahLst/>
            <a:cxnLst/>
            <a:rect l="l" t="t" r="r" b="b"/>
            <a:pathLst>
              <a:path w="757527" h="566408">
                <a:moveTo>
                  <a:pt x="0" y="0"/>
                </a:moveTo>
                <a:lnTo>
                  <a:pt x="757527" y="0"/>
                </a:lnTo>
                <a:lnTo>
                  <a:pt x="757527" y="566408"/>
                </a:lnTo>
                <a:lnTo>
                  <a:pt x="0" y="566408"/>
                </a:lnTo>
                <a:lnTo>
                  <a:pt x="0" y="0"/>
                </a:lnTo>
                <a:close/>
              </a:path>
            </a:pathLst>
          </a:custGeom>
          <a:blipFill>
            <a:blip r:embed="rId19"/>
            <a:stretch>
              <a:fillRect/>
            </a:stretch>
          </a:blipFill>
        </p:spPr>
        <p:txBody>
          <a:bodyPr/>
          <a:lstStyle/>
          <a:p>
            <a:endParaRPr lang="tr-TR"/>
          </a:p>
        </p:txBody>
      </p:sp>
      <p:sp>
        <p:nvSpPr>
          <p:cNvPr id="36" name="Freeform 36"/>
          <p:cNvSpPr/>
          <p:nvPr/>
        </p:nvSpPr>
        <p:spPr>
          <a:xfrm>
            <a:off x="6583030" y="4929257"/>
            <a:ext cx="765328" cy="632671"/>
          </a:xfrm>
          <a:custGeom>
            <a:avLst/>
            <a:gdLst/>
            <a:ahLst/>
            <a:cxnLst/>
            <a:rect l="l" t="t" r="r" b="b"/>
            <a:pathLst>
              <a:path w="765328" h="632671">
                <a:moveTo>
                  <a:pt x="0" y="0"/>
                </a:moveTo>
                <a:lnTo>
                  <a:pt x="765328" y="0"/>
                </a:lnTo>
                <a:lnTo>
                  <a:pt x="765328" y="632671"/>
                </a:lnTo>
                <a:lnTo>
                  <a:pt x="0" y="632671"/>
                </a:lnTo>
                <a:lnTo>
                  <a:pt x="0" y="0"/>
                </a:lnTo>
                <a:close/>
              </a:path>
            </a:pathLst>
          </a:custGeom>
          <a:blipFill>
            <a:blip r:embed="rId20"/>
            <a:stretch>
              <a:fillRect/>
            </a:stretch>
          </a:blipFill>
        </p:spPr>
        <p:txBody>
          <a:bodyPr/>
          <a:lstStyle/>
          <a:p>
            <a:endParaRPr lang="tr-TR"/>
          </a:p>
        </p:txBody>
      </p:sp>
      <p:sp>
        <p:nvSpPr>
          <p:cNvPr id="37" name="TextBox 37"/>
          <p:cNvSpPr txBox="1"/>
          <p:nvPr/>
        </p:nvSpPr>
        <p:spPr>
          <a:xfrm>
            <a:off x="4876800" y="162098"/>
            <a:ext cx="845847" cy="254804"/>
          </a:xfrm>
          <a:prstGeom prst="rect">
            <a:avLst/>
          </a:prstGeom>
        </p:spPr>
        <p:txBody>
          <a:bodyPr lIns="0" tIns="0" rIns="0" bIns="0" rtlCol="0" anchor="t">
            <a:spAutoFit/>
          </a:bodyPr>
          <a:lstStyle/>
          <a:p>
            <a:pPr algn="l">
              <a:lnSpc>
                <a:spcPts val="2090"/>
              </a:lnSpc>
              <a:spcBef>
                <a:spcPct val="0"/>
              </a:spcBef>
            </a:pPr>
            <a:r>
              <a:rPr lang="en-US" sz="1493" b="1" spc="258">
                <a:solidFill>
                  <a:srgbClr val="00385C"/>
                </a:solidFill>
                <a:latin typeface="Lato Bold"/>
                <a:ea typeface="Lato Bold"/>
                <a:cs typeface="Lato Bold"/>
                <a:sym typeface="Lato Bold"/>
              </a:rPr>
              <a:t>2009</a:t>
            </a:r>
          </a:p>
        </p:txBody>
      </p:sp>
      <p:sp>
        <p:nvSpPr>
          <p:cNvPr id="38" name="TextBox 38"/>
          <p:cNvSpPr txBox="1"/>
          <p:nvPr/>
        </p:nvSpPr>
        <p:spPr>
          <a:xfrm>
            <a:off x="4876800" y="6750989"/>
            <a:ext cx="845847" cy="254804"/>
          </a:xfrm>
          <a:prstGeom prst="rect">
            <a:avLst/>
          </a:prstGeom>
        </p:spPr>
        <p:txBody>
          <a:bodyPr lIns="0" tIns="0" rIns="0" bIns="0" rtlCol="0" anchor="t">
            <a:spAutoFit/>
          </a:bodyPr>
          <a:lstStyle/>
          <a:p>
            <a:pPr algn="l">
              <a:lnSpc>
                <a:spcPts val="2090"/>
              </a:lnSpc>
              <a:spcBef>
                <a:spcPct val="0"/>
              </a:spcBef>
            </a:pPr>
            <a:r>
              <a:rPr lang="en-US" sz="1493" b="1" spc="258">
                <a:solidFill>
                  <a:srgbClr val="00385C"/>
                </a:solidFill>
                <a:latin typeface="Lato Bold"/>
                <a:ea typeface="Lato Bold"/>
                <a:cs typeface="Lato Bold"/>
                <a:sym typeface="Lato Bold"/>
              </a:rPr>
              <a:t>2025</a:t>
            </a:r>
          </a:p>
        </p:txBody>
      </p:sp>
      <p:sp>
        <p:nvSpPr>
          <p:cNvPr id="39" name="TextBox 39"/>
          <p:cNvSpPr txBox="1"/>
          <p:nvPr/>
        </p:nvSpPr>
        <p:spPr>
          <a:xfrm>
            <a:off x="548640" y="4351020"/>
            <a:ext cx="3773639" cy="605324"/>
          </a:xfrm>
          <a:prstGeom prst="rect">
            <a:avLst/>
          </a:prstGeom>
        </p:spPr>
        <p:txBody>
          <a:bodyPr lIns="0" tIns="0" rIns="0" bIns="0" rtlCol="0" anchor="t">
            <a:spAutoFit/>
          </a:bodyPr>
          <a:lstStyle/>
          <a:p>
            <a:pPr algn="l">
              <a:lnSpc>
                <a:spcPts val="4778"/>
              </a:lnSpc>
            </a:pPr>
            <a:r>
              <a:rPr lang="en-US" sz="4266" b="1">
                <a:solidFill>
                  <a:srgbClr val="F4F4F4"/>
                </a:solidFill>
                <a:latin typeface="Montserrat Bold"/>
                <a:ea typeface="Montserrat Bold"/>
                <a:cs typeface="Montserrat Bold"/>
                <a:sym typeface="Montserrat Bold"/>
              </a:rPr>
              <a:t>Eresense</a:t>
            </a:r>
          </a:p>
        </p:txBody>
      </p:sp>
      <p:grpSp>
        <p:nvGrpSpPr>
          <p:cNvPr id="40" name="Group 40"/>
          <p:cNvGrpSpPr/>
          <p:nvPr/>
        </p:nvGrpSpPr>
        <p:grpSpPr>
          <a:xfrm>
            <a:off x="6880914" y="6087723"/>
            <a:ext cx="1106170" cy="712472"/>
            <a:chOff x="0" y="-71299"/>
            <a:chExt cx="1474894" cy="949964"/>
          </a:xfrm>
        </p:grpSpPr>
        <p:sp>
          <p:nvSpPr>
            <p:cNvPr id="41" name="TextBox 41"/>
            <p:cNvSpPr txBox="1"/>
            <p:nvPr/>
          </p:nvSpPr>
          <p:spPr>
            <a:xfrm>
              <a:off x="0" y="230340"/>
              <a:ext cx="1474894" cy="648325"/>
            </a:xfrm>
            <a:prstGeom prst="rect">
              <a:avLst/>
            </a:prstGeom>
          </p:spPr>
          <p:txBody>
            <a:bodyPr lIns="0" tIns="0" rIns="0" bIns="0" rtlCol="0" anchor="t">
              <a:spAutoFit/>
            </a:bodyPr>
            <a:lstStyle/>
            <a:p>
              <a:pPr algn="ctr">
                <a:lnSpc>
                  <a:spcPts val="2956"/>
                </a:lnSpc>
              </a:pPr>
              <a:r>
                <a:rPr lang="en-US" sz="2112" spc="-21">
                  <a:solidFill>
                    <a:srgbClr val="1E5175"/>
                  </a:solidFill>
                  <a:latin typeface="TAN Harmoni"/>
                  <a:ea typeface="TAN Harmoni"/>
                  <a:cs typeface="TAN Harmoni"/>
                  <a:sym typeface="TAN Harmoni"/>
                </a:rPr>
                <a:t>OTOMASYON</a:t>
              </a:r>
            </a:p>
          </p:txBody>
        </p:sp>
        <p:sp>
          <p:nvSpPr>
            <p:cNvPr id="42" name="TextBox 42"/>
            <p:cNvSpPr txBox="1"/>
            <p:nvPr/>
          </p:nvSpPr>
          <p:spPr>
            <a:xfrm>
              <a:off x="442056" y="-71299"/>
              <a:ext cx="757855" cy="441428"/>
            </a:xfrm>
            <a:prstGeom prst="rect">
              <a:avLst/>
            </a:prstGeom>
          </p:spPr>
          <p:txBody>
            <a:bodyPr wrap="square" lIns="0" tIns="0" rIns="0" bIns="0" rtlCol="0" anchor="t">
              <a:spAutoFit/>
            </a:bodyPr>
            <a:lstStyle/>
            <a:p>
              <a:pPr algn="ctr">
                <a:lnSpc>
                  <a:spcPts val="2733"/>
                </a:lnSpc>
              </a:pPr>
              <a:r>
                <a:rPr lang="en-US" sz="1952" dirty="0">
                  <a:solidFill>
                    <a:srgbClr val="A6AAF9"/>
                  </a:solidFill>
                  <a:latin typeface="Magneton"/>
                  <a:ea typeface="Magneton"/>
                  <a:cs typeface="Magneton"/>
                  <a:sym typeface="Magneton"/>
                </a:rPr>
                <a:t>800</a:t>
              </a:r>
            </a:p>
          </p:txBody>
        </p:sp>
      </p:grpSp>
      <p:grpSp>
        <p:nvGrpSpPr>
          <p:cNvPr id="43" name="Group 43"/>
          <p:cNvGrpSpPr/>
          <p:nvPr/>
        </p:nvGrpSpPr>
        <p:grpSpPr>
          <a:xfrm>
            <a:off x="5457115" y="6087723"/>
            <a:ext cx="966599" cy="691841"/>
            <a:chOff x="0" y="-71299"/>
            <a:chExt cx="1288799" cy="922455"/>
          </a:xfrm>
        </p:grpSpPr>
        <p:sp>
          <p:nvSpPr>
            <p:cNvPr id="44" name="TextBox 44"/>
            <p:cNvSpPr txBox="1"/>
            <p:nvPr/>
          </p:nvSpPr>
          <p:spPr>
            <a:xfrm>
              <a:off x="0" y="230340"/>
              <a:ext cx="1288799" cy="620816"/>
            </a:xfrm>
            <a:prstGeom prst="rect">
              <a:avLst/>
            </a:prstGeom>
          </p:spPr>
          <p:txBody>
            <a:bodyPr lIns="0" tIns="0" rIns="0" bIns="0" rtlCol="0" anchor="t">
              <a:spAutoFit/>
            </a:bodyPr>
            <a:lstStyle/>
            <a:p>
              <a:pPr algn="ctr">
                <a:lnSpc>
                  <a:spcPts val="2956"/>
                </a:lnSpc>
              </a:pPr>
              <a:r>
                <a:rPr lang="en-US" sz="2112" spc="-21">
                  <a:solidFill>
                    <a:srgbClr val="1E5175"/>
                  </a:solidFill>
                  <a:latin typeface="TAN Harmoni"/>
                  <a:ea typeface="TAN Harmoni"/>
                  <a:cs typeface="TAN Harmoni"/>
                  <a:sym typeface="TAN Harmoni"/>
                </a:rPr>
                <a:t>LOKASYON</a:t>
              </a:r>
            </a:p>
          </p:txBody>
        </p:sp>
        <p:sp>
          <p:nvSpPr>
            <p:cNvPr id="45" name="TextBox 45"/>
            <p:cNvSpPr txBox="1"/>
            <p:nvPr/>
          </p:nvSpPr>
          <p:spPr>
            <a:xfrm>
              <a:off x="257257" y="-71299"/>
              <a:ext cx="646323" cy="440745"/>
            </a:xfrm>
            <a:prstGeom prst="rect">
              <a:avLst/>
            </a:prstGeom>
          </p:spPr>
          <p:txBody>
            <a:bodyPr wrap="square" lIns="0" tIns="0" rIns="0" bIns="0" rtlCol="0" anchor="t">
              <a:spAutoFit/>
            </a:bodyPr>
            <a:lstStyle/>
            <a:p>
              <a:pPr algn="ctr">
                <a:lnSpc>
                  <a:spcPts val="2733"/>
                </a:lnSpc>
              </a:pPr>
              <a:r>
                <a:rPr lang="en-US" sz="1952" dirty="0">
                  <a:solidFill>
                    <a:srgbClr val="A6AAF9"/>
                  </a:solidFill>
                  <a:latin typeface="Magneton"/>
                  <a:ea typeface="Magneton"/>
                  <a:cs typeface="Magneton"/>
                  <a:sym typeface="Magneton"/>
                </a:rPr>
                <a:t>650</a:t>
              </a:r>
            </a:p>
          </p:txBody>
        </p:sp>
      </p:grpSp>
      <p:grpSp>
        <p:nvGrpSpPr>
          <p:cNvPr id="46" name="Group 46"/>
          <p:cNvGrpSpPr/>
          <p:nvPr/>
        </p:nvGrpSpPr>
        <p:grpSpPr>
          <a:xfrm>
            <a:off x="8254609" y="6038336"/>
            <a:ext cx="1202111" cy="750695"/>
            <a:chOff x="58748" y="-38100"/>
            <a:chExt cx="1602814" cy="1000926"/>
          </a:xfrm>
        </p:grpSpPr>
        <p:sp>
          <p:nvSpPr>
            <p:cNvPr id="47" name="TextBox 47"/>
            <p:cNvSpPr txBox="1"/>
            <p:nvPr/>
          </p:nvSpPr>
          <p:spPr>
            <a:xfrm>
              <a:off x="58748" y="293932"/>
              <a:ext cx="1602814" cy="668894"/>
            </a:xfrm>
            <a:prstGeom prst="rect">
              <a:avLst/>
            </a:prstGeom>
          </p:spPr>
          <p:txBody>
            <a:bodyPr lIns="0" tIns="0" rIns="0" bIns="0" rtlCol="0" anchor="t">
              <a:spAutoFit/>
            </a:bodyPr>
            <a:lstStyle/>
            <a:p>
              <a:pPr algn="ctr">
                <a:lnSpc>
                  <a:spcPts val="2956"/>
                </a:lnSpc>
              </a:pPr>
              <a:r>
                <a:rPr lang="en-US" sz="2112" spc="-21" dirty="0">
                  <a:solidFill>
                    <a:srgbClr val="1E5175"/>
                  </a:solidFill>
                  <a:latin typeface="TAN Harmoni"/>
                  <a:ea typeface="TAN Harmoni"/>
                  <a:cs typeface="TAN Harmoni"/>
                  <a:sym typeface="TAN Harmoni"/>
                </a:rPr>
                <a:t>FARKLI ÜRÜN</a:t>
              </a:r>
            </a:p>
          </p:txBody>
        </p:sp>
        <p:sp>
          <p:nvSpPr>
            <p:cNvPr id="48" name="TextBox 48"/>
            <p:cNvSpPr txBox="1"/>
            <p:nvPr/>
          </p:nvSpPr>
          <p:spPr>
            <a:xfrm>
              <a:off x="719844" y="-38100"/>
              <a:ext cx="140312" cy="434764"/>
            </a:xfrm>
            <a:prstGeom prst="rect">
              <a:avLst/>
            </a:prstGeom>
          </p:spPr>
          <p:txBody>
            <a:bodyPr lIns="0" tIns="0" rIns="0" bIns="0" rtlCol="0" anchor="t">
              <a:spAutoFit/>
            </a:bodyPr>
            <a:lstStyle/>
            <a:p>
              <a:pPr algn="ctr">
                <a:lnSpc>
                  <a:spcPts val="2733"/>
                </a:lnSpc>
              </a:pPr>
              <a:r>
                <a:rPr lang="en-US" sz="1952">
                  <a:solidFill>
                    <a:srgbClr val="A6AAF9"/>
                  </a:solidFill>
                  <a:latin typeface="Magneton"/>
                  <a:ea typeface="Magneton"/>
                  <a:cs typeface="Magneton"/>
                  <a:sym typeface="Magneton"/>
                </a:rPr>
                <a:t>8</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61529" y="-2140"/>
            <a:ext cx="9749625" cy="7315200"/>
          </a:xfrm>
          <a:custGeom>
            <a:avLst/>
            <a:gdLst/>
            <a:ahLst/>
            <a:cxnLst/>
            <a:rect l="l" t="t" r="r" b="b"/>
            <a:pathLst>
              <a:path w="9749625" h="7315200">
                <a:moveTo>
                  <a:pt x="0" y="0"/>
                </a:moveTo>
                <a:lnTo>
                  <a:pt x="9749625" y="0"/>
                </a:lnTo>
                <a:lnTo>
                  <a:pt x="9749625" y="7315200"/>
                </a:lnTo>
                <a:lnTo>
                  <a:pt x="0" y="7315200"/>
                </a:lnTo>
                <a:lnTo>
                  <a:pt x="0" y="0"/>
                </a:lnTo>
                <a:close/>
              </a:path>
            </a:pathLst>
          </a:custGeom>
          <a:blipFill>
            <a:blip r:embed="rId3"/>
            <a:stretch>
              <a:fillRect l="-16559" r="-16559"/>
            </a:stretch>
          </a:blipFill>
        </p:spPr>
        <p:txBody>
          <a:bodyPr/>
          <a:lstStyle/>
          <a:p>
            <a:endParaRPr lang="tr-TR"/>
          </a:p>
        </p:txBody>
      </p:sp>
      <p:grpSp>
        <p:nvGrpSpPr>
          <p:cNvPr id="3" name="Group 3"/>
          <p:cNvGrpSpPr/>
          <p:nvPr/>
        </p:nvGrpSpPr>
        <p:grpSpPr>
          <a:xfrm>
            <a:off x="-6007152" y="-2941818"/>
            <a:ext cx="14282884" cy="13194556"/>
            <a:chOff x="0" y="0"/>
            <a:chExt cx="19043845" cy="17592741"/>
          </a:xfrm>
        </p:grpSpPr>
        <p:sp>
          <p:nvSpPr>
            <p:cNvPr id="4" name="Freeform 4"/>
            <p:cNvSpPr/>
            <p:nvPr/>
          </p:nvSpPr>
          <p:spPr>
            <a:xfrm rot="-1740267">
              <a:off x="3929129" y="2302701"/>
              <a:ext cx="12812015" cy="12812015"/>
            </a:xfrm>
            <a:custGeom>
              <a:avLst/>
              <a:gdLst/>
              <a:ahLst/>
              <a:cxnLst/>
              <a:rect l="l" t="t" r="r" b="b"/>
              <a:pathLst>
                <a:path w="12812015" h="12812015">
                  <a:moveTo>
                    <a:pt x="0" y="0"/>
                  </a:moveTo>
                  <a:lnTo>
                    <a:pt x="12812015" y="0"/>
                  </a:lnTo>
                  <a:lnTo>
                    <a:pt x="12812015" y="12812015"/>
                  </a:lnTo>
                  <a:lnTo>
                    <a:pt x="0" y="12812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rot="-1740267">
              <a:off x="3591902" y="2478025"/>
              <a:ext cx="12812015" cy="12812015"/>
            </a:xfrm>
            <a:custGeom>
              <a:avLst/>
              <a:gdLst/>
              <a:ahLst/>
              <a:cxnLst/>
              <a:rect l="l" t="t" r="r" b="b"/>
              <a:pathLst>
                <a:path w="12812015" h="12812015">
                  <a:moveTo>
                    <a:pt x="0" y="0"/>
                  </a:moveTo>
                  <a:lnTo>
                    <a:pt x="12812016" y="0"/>
                  </a:lnTo>
                  <a:lnTo>
                    <a:pt x="12812016" y="12812015"/>
                  </a:lnTo>
                  <a:lnTo>
                    <a:pt x="0" y="12812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6" name="Freeform 6"/>
            <p:cNvSpPr/>
            <p:nvPr/>
          </p:nvSpPr>
          <p:spPr>
            <a:xfrm>
              <a:off x="0" y="3493482"/>
              <a:ext cx="10166523" cy="10138270"/>
            </a:xfrm>
            <a:custGeom>
              <a:avLst/>
              <a:gdLst/>
              <a:ahLst/>
              <a:cxnLst/>
              <a:rect l="l" t="t" r="r" b="b"/>
              <a:pathLst>
                <a:path w="10166523" h="10138270">
                  <a:moveTo>
                    <a:pt x="0" y="0"/>
                  </a:moveTo>
                  <a:lnTo>
                    <a:pt x="10166523" y="0"/>
                  </a:lnTo>
                  <a:lnTo>
                    <a:pt x="10166523" y="10138270"/>
                  </a:lnTo>
                  <a:lnTo>
                    <a:pt x="0" y="101382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grpSp>
      <p:sp>
        <p:nvSpPr>
          <p:cNvPr id="7" name="Freeform 7"/>
          <p:cNvSpPr/>
          <p:nvPr/>
        </p:nvSpPr>
        <p:spPr>
          <a:xfrm>
            <a:off x="4405655" y="0"/>
            <a:ext cx="942289" cy="1097280"/>
          </a:xfrm>
          <a:custGeom>
            <a:avLst/>
            <a:gdLst/>
            <a:ahLst/>
            <a:cxnLst/>
            <a:rect l="l" t="t" r="r" b="b"/>
            <a:pathLst>
              <a:path w="942289" h="1097280">
                <a:moveTo>
                  <a:pt x="0" y="0"/>
                </a:moveTo>
                <a:lnTo>
                  <a:pt x="942290" y="0"/>
                </a:lnTo>
                <a:lnTo>
                  <a:pt x="942290" y="1097280"/>
                </a:lnTo>
                <a:lnTo>
                  <a:pt x="0" y="10972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grpSp>
        <p:nvGrpSpPr>
          <p:cNvPr id="8" name="Group 8"/>
          <p:cNvGrpSpPr/>
          <p:nvPr/>
        </p:nvGrpSpPr>
        <p:grpSpPr>
          <a:xfrm>
            <a:off x="733088" y="2848653"/>
            <a:ext cx="494901" cy="49490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tr-TR"/>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1493"/>
                </a:lnSpc>
              </a:pPr>
              <a:endParaRPr/>
            </a:p>
          </p:txBody>
        </p:sp>
      </p:grpSp>
      <p:grpSp>
        <p:nvGrpSpPr>
          <p:cNvPr id="11" name="Group 11"/>
          <p:cNvGrpSpPr/>
          <p:nvPr/>
        </p:nvGrpSpPr>
        <p:grpSpPr>
          <a:xfrm>
            <a:off x="733088" y="3449834"/>
            <a:ext cx="494901" cy="49490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tr-TR"/>
            </a:p>
          </p:txBody>
        </p:sp>
        <p:sp>
          <p:nvSpPr>
            <p:cNvPr id="13" name="TextBox 13"/>
            <p:cNvSpPr txBox="1"/>
            <p:nvPr/>
          </p:nvSpPr>
          <p:spPr>
            <a:xfrm>
              <a:off x="76200" y="57150"/>
              <a:ext cx="660400" cy="679450"/>
            </a:xfrm>
            <a:prstGeom prst="rect">
              <a:avLst/>
            </a:prstGeom>
          </p:spPr>
          <p:txBody>
            <a:bodyPr lIns="50800" tIns="50800" rIns="50800" bIns="50800" rtlCol="0" anchor="ctr"/>
            <a:lstStyle/>
            <a:p>
              <a:pPr algn="ctr">
                <a:lnSpc>
                  <a:spcPts val="1493"/>
                </a:lnSpc>
              </a:pPr>
              <a:endParaRPr/>
            </a:p>
          </p:txBody>
        </p:sp>
      </p:grpSp>
      <p:grpSp>
        <p:nvGrpSpPr>
          <p:cNvPr id="14" name="Group 14"/>
          <p:cNvGrpSpPr/>
          <p:nvPr/>
        </p:nvGrpSpPr>
        <p:grpSpPr>
          <a:xfrm>
            <a:off x="733088" y="4069631"/>
            <a:ext cx="494901" cy="49490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tr-TR"/>
            </a:p>
          </p:txBody>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1493"/>
                </a:lnSpc>
              </a:pPr>
              <a:endParaRPr/>
            </a:p>
          </p:txBody>
        </p:sp>
      </p:grpSp>
      <p:grpSp>
        <p:nvGrpSpPr>
          <p:cNvPr id="17" name="Group 17"/>
          <p:cNvGrpSpPr/>
          <p:nvPr/>
        </p:nvGrpSpPr>
        <p:grpSpPr>
          <a:xfrm>
            <a:off x="733088" y="4689674"/>
            <a:ext cx="494901" cy="49490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tr-TR"/>
            </a:p>
          </p:txBody>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1493"/>
                </a:lnSpc>
              </a:pPr>
              <a:endParaRPr/>
            </a:p>
          </p:txBody>
        </p:sp>
      </p:grpSp>
      <p:grpSp>
        <p:nvGrpSpPr>
          <p:cNvPr id="20" name="Group 20"/>
          <p:cNvGrpSpPr/>
          <p:nvPr/>
        </p:nvGrpSpPr>
        <p:grpSpPr>
          <a:xfrm>
            <a:off x="733088" y="5290854"/>
            <a:ext cx="494901" cy="49490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tr-TR"/>
            </a:p>
          </p:txBody>
        </p:sp>
        <p:sp>
          <p:nvSpPr>
            <p:cNvPr id="22" name="TextBox 22"/>
            <p:cNvSpPr txBox="1"/>
            <p:nvPr/>
          </p:nvSpPr>
          <p:spPr>
            <a:xfrm>
              <a:off x="76200" y="57150"/>
              <a:ext cx="660400" cy="679450"/>
            </a:xfrm>
            <a:prstGeom prst="rect">
              <a:avLst/>
            </a:prstGeom>
          </p:spPr>
          <p:txBody>
            <a:bodyPr lIns="50800" tIns="50800" rIns="50800" bIns="50800" rtlCol="0" anchor="ctr"/>
            <a:lstStyle/>
            <a:p>
              <a:pPr algn="ctr">
                <a:lnSpc>
                  <a:spcPts val="1493"/>
                </a:lnSpc>
              </a:pPr>
              <a:endParaRPr/>
            </a:p>
          </p:txBody>
        </p:sp>
      </p:grpSp>
      <p:grpSp>
        <p:nvGrpSpPr>
          <p:cNvPr id="23" name="Group 23"/>
          <p:cNvGrpSpPr/>
          <p:nvPr/>
        </p:nvGrpSpPr>
        <p:grpSpPr>
          <a:xfrm>
            <a:off x="3082710" y="3036734"/>
            <a:ext cx="494901" cy="49490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tr-TR"/>
            </a:p>
          </p:txBody>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1493"/>
                </a:lnSpc>
              </a:pPr>
              <a:endParaRPr/>
            </a:p>
          </p:txBody>
        </p:sp>
      </p:grpSp>
      <p:grpSp>
        <p:nvGrpSpPr>
          <p:cNvPr id="26" name="Group 26"/>
          <p:cNvGrpSpPr/>
          <p:nvPr/>
        </p:nvGrpSpPr>
        <p:grpSpPr>
          <a:xfrm>
            <a:off x="3082710" y="3655460"/>
            <a:ext cx="494901" cy="49490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tr-TR"/>
            </a:p>
          </p:txBody>
        </p:sp>
        <p:sp>
          <p:nvSpPr>
            <p:cNvPr id="28" name="TextBox 28"/>
            <p:cNvSpPr txBox="1"/>
            <p:nvPr/>
          </p:nvSpPr>
          <p:spPr>
            <a:xfrm>
              <a:off x="76200" y="57150"/>
              <a:ext cx="660400" cy="679450"/>
            </a:xfrm>
            <a:prstGeom prst="rect">
              <a:avLst/>
            </a:prstGeom>
          </p:spPr>
          <p:txBody>
            <a:bodyPr lIns="50800" tIns="50800" rIns="50800" bIns="50800" rtlCol="0" anchor="ctr"/>
            <a:lstStyle/>
            <a:p>
              <a:pPr algn="ctr">
                <a:lnSpc>
                  <a:spcPts val="1493"/>
                </a:lnSpc>
              </a:pPr>
              <a:endParaRPr/>
            </a:p>
          </p:txBody>
        </p:sp>
      </p:grpSp>
      <p:grpSp>
        <p:nvGrpSpPr>
          <p:cNvPr id="29" name="Group 29"/>
          <p:cNvGrpSpPr/>
          <p:nvPr/>
        </p:nvGrpSpPr>
        <p:grpSpPr>
          <a:xfrm>
            <a:off x="3082710" y="4255137"/>
            <a:ext cx="494901" cy="49490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tr-TR"/>
            </a:p>
          </p:txBody>
        </p:sp>
        <p:sp>
          <p:nvSpPr>
            <p:cNvPr id="31" name="TextBox 31"/>
            <p:cNvSpPr txBox="1"/>
            <p:nvPr/>
          </p:nvSpPr>
          <p:spPr>
            <a:xfrm>
              <a:off x="76200" y="57150"/>
              <a:ext cx="660400" cy="679450"/>
            </a:xfrm>
            <a:prstGeom prst="rect">
              <a:avLst/>
            </a:prstGeom>
          </p:spPr>
          <p:txBody>
            <a:bodyPr lIns="50800" tIns="50800" rIns="50800" bIns="50800" rtlCol="0" anchor="ctr"/>
            <a:lstStyle/>
            <a:p>
              <a:pPr algn="ctr">
                <a:lnSpc>
                  <a:spcPts val="1493"/>
                </a:lnSpc>
              </a:pPr>
              <a:endParaRPr/>
            </a:p>
          </p:txBody>
        </p:sp>
      </p:grpSp>
      <p:grpSp>
        <p:nvGrpSpPr>
          <p:cNvPr id="32" name="Group 32"/>
          <p:cNvGrpSpPr/>
          <p:nvPr/>
        </p:nvGrpSpPr>
        <p:grpSpPr>
          <a:xfrm>
            <a:off x="3082710" y="4860622"/>
            <a:ext cx="494901" cy="49490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tr-TR"/>
            </a:p>
          </p:txBody>
        </p:sp>
        <p:sp>
          <p:nvSpPr>
            <p:cNvPr id="34" name="TextBox 34"/>
            <p:cNvSpPr txBox="1"/>
            <p:nvPr/>
          </p:nvSpPr>
          <p:spPr>
            <a:xfrm>
              <a:off x="76200" y="57150"/>
              <a:ext cx="660400" cy="679450"/>
            </a:xfrm>
            <a:prstGeom prst="rect">
              <a:avLst/>
            </a:prstGeom>
          </p:spPr>
          <p:txBody>
            <a:bodyPr lIns="50800" tIns="50800" rIns="50800" bIns="50800" rtlCol="0" anchor="ctr"/>
            <a:lstStyle/>
            <a:p>
              <a:pPr algn="ctr">
                <a:lnSpc>
                  <a:spcPts val="1493"/>
                </a:lnSpc>
              </a:pPr>
              <a:endParaRPr/>
            </a:p>
          </p:txBody>
        </p:sp>
      </p:grpSp>
      <p:sp>
        <p:nvSpPr>
          <p:cNvPr id="35" name="Freeform 35"/>
          <p:cNvSpPr/>
          <p:nvPr/>
        </p:nvSpPr>
        <p:spPr>
          <a:xfrm>
            <a:off x="699213" y="2848653"/>
            <a:ext cx="588869" cy="588869"/>
          </a:xfrm>
          <a:custGeom>
            <a:avLst/>
            <a:gdLst/>
            <a:ahLst/>
            <a:cxnLst/>
            <a:rect l="l" t="t" r="r" b="b"/>
            <a:pathLst>
              <a:path w="588869" h="588869">
                <a:moveTo>
                  <a:pt x="0" y="0"/>
                </a:moveTo>
                <a:lnTo>
                  <a:pt x="588869" y="0"/>
                </a:lnTo>
                <a:lnTo>
                  <a:pt x="588869" y="588870"/>
                </a:lnTo>
                <a:lnTo>
                  <a:pt x="0" y="588870"/>
                </a:lnTo>
                <a:lnTo>
                  <a:pt x="0" y="0"/>
                </a:lnTo>
                <a:close/>
              </a:path>
            </a:pathLst>
          </a:custGeom>
          <a:blipFill>
            <a:blip r:embed="rId12"/>
            <a:stretch>
              <a:fillRect/>
            </a:stretch>
          </a:blipFill>
        </p:spPr>
        <p:txBody>
          <a:bodyPr/>
          <a:lstStyle/>
          <a:p>
            <a:endParaRPr lang="tr-TR"/>
          </a:p>
        </p:txBody>
      </p:sp>
      <p:sp>
        <p:nvSpPr>
          <p:cNvPr id="36" name="Freeform 36"/>
          <p:cNvSpPr/>
          <p:nvPr/>
        </p:nvSpPr>
        <p:spPr>
          <a:xfrm>
            <a:off x="760747" y="4816625"/>
            <a:ext cx="439402" cy="270232"/>
          </a:xfrm>
          <a:custGeom>
            <a:avLst/>
            <a:gdLst/>
            <a:ahLst/>
            <a:cxnLst/>
            <a:rect l="l" t="t" r="r" b="b"/>
            <a:pathLst>
              <a:path w="439402" h="270232">
                <a:moveTo>
                  <a:pt x="0" y="0"/>
                </a:moveTo>
                <a:lnTo>
                  <a:pt x="439401" y="0"/>
                </a:lnTo>
                <a:lnTo>
                  <a:pt x="439401" y="270233"/>
                </a:lnTo>
                <a:lnTo>
                  <a:pt x="0" y="27023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tr-TR"/>
          </a:p>
        </p:txBody>
      </p:sp>
      <p:sp>
        <p:nvSpPr>
          <p:cNvPr id="37" name="Freeform 37"/>
          <p:cNvSpPr/>
          <p:nvPr/>
        </p:nvSpPr>
        <p:spPr>
          <a:xfrm>
            <a:off x="768062" y="3546226"/>
            <a:ext cx="424770" cy="302118"/>
          </a:xfrm>
          <a:custGeom>
            <a:avLst/>
            <a:gdLst/>
            <a:ahLst/>
            <a:cxnLst/>
            <a:rect l="l" t="t" r="r" b="b"/>
            <a:pathLst>
              <a:path w="424770" h="302118">
                <a:moveTo>
                  <a:pt x="0" y="0"/>
                </a:moveTo>
                <a:lnTo>
                  <a:pt x="424770" y="0"/>
                </a:lnTo>
                <a:lnTo>
                  <a:pt x="424770" y="302117"/>
                </a:lnTo>
                <a:lnTo>
                  <a:pt x="0" y="302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tr-TR"/>
          </a:p>
        </p:txBody>
      </p:sp>
      <p:sp>
        <p:nvSpPr>
          <p:cNvPr id="38" name="Freeform 38"/>
          <p:cNvSpPr/>
          <p:nvPr/>
        </p:nvSpPr>
        <p:spPr>
          <a:xfrm>
            <a:off x="768062" y="4087610"/>
            <a:ext cx="410876" cy="496527"/>
          </a:xfrm>
          <a:custGeom>
            <a:avLst/>
            <a:gdLst/>
            <a:ahLst/>
            <a:cxnLst/>
            <a:rect l="l" t="t" r="r" b="b"/>
            <a:pathLst>
              <a:path w="410876" h="496527">
                <a:moveTo>
                  <a:pt x="0" y="0"/>
                </a:moveTo>
                <a:lnTo>
                  <a:pt x="410877" y="0"/>
                </a:lnTo>
                <a:lnTo>
                  <a:pt x="410877" y="496527"/>
                </a:lnTo>
                <a:lnTo>
                  <a:pt x="0" y="49652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tr-TR"/>
          </a:p>
        </p:txBody>
      </p:sp>
      <p:sp>
        <p:nvSpPr>
          <p:cNvPr id="39" name="Freeform 39"/>
          <p:cNvSpPr/>
          <p:nvPr/>
        </p:nvSpPr>
        <p:spPr>
          <a:xfrm>
            <a:off x="3182357" y="4921864"/>
            <a:ext cx="295607" cy="372418"/>
          </a:xfrm>
          <a:custGeom>
            <a:avLst/>
            <a:gdLst/>
            <a:ahLst/>
            <a:cxnLst/>
            <a:rect l="l" t="t" r="r" b="b"/>
            <a:pathLst>
              <a:path w="295607" h="372418">
                <a:moveTo>
                  <a:pt x="0" y="0"/>
                </a:moveTo>
                <a:lnTo>
                  <a:pt x="295607" y="0"/>
                </a:lnTo>
                <a:lnTo>
                  <a:pt x="295607" y="372417"/>
                </a:lnTo>
                <a:lnTo>
                  <a:pt x="0" y="37241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tr-TR"/>
          </a:p>
        </p:txBody>
      </p:sp>
      <p:sp>
        <p:nvSpPr>
          <p:cNvPr id="40" name="Freeform 40"/>
          <p:cNvSpPr/>
          <p:nvPr/>
        </p:nvSpPr>
        <p:spPr>
          <a:xfrm>
            <a:off x="812712" y="5355696"/>
            <a:ext cx="321578" cy="341650"/>
          </a:xfrm>
          <a:custGeom>
            <a:avLst/>
            <a:gdLst/>
            <a:ahLst/>
            <a:cxnLst/>
            <a:rect l="l" t="t" r="r" b="b"/>
            <a:pathLst>
              <a:path w="321578" h="341650">
                <a:moveTo>
                  <a:pt x="0" y="0"/>
                </a:moveTo>
                <a:lnTo>
                  <a:pt x="321578" y="0"/>
                </a:lnTo>
                <a:lnTo>
                  <a:pt x="321578" y="341651"/>
                </a:lnTo>
                <a:lnTo>
                  <a:pt x="0" y="341651"/>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tr-TR"/>
          </a:p>
        </p:txBody>
      </p:sp>
      <p:sp>
        <p:nvSpPr>
          <p:cNvPr id="41" name="Freeform 41"/>
          <p:cNvSpPr/>
          <p:nvPr/>
        </p:nvSpPr>
        <p:spPr>
          <a:xfrm>
            <a:off x="3132940" y="3116652"/>
            <a:ext cx="394442" cy="325908"/>
          </a:xfrm>
          <a:custGeom>
            <a:avLst/>
            <a:gdLst/>
            <a:ahLst/>
            <a:cxnLst/>
            <a:rect l="l" t="t" r="r" b="b"/>
            <a:pathLst>
              <a:path w="394442" h="325908">
                <a:moveTo>
                  <a:pt x="0" y="0"/>
                </a:moveTo>
                <a:lnTo>
                  <a:pt x="394442" y="0"/>
                </a:lnTo>
                <a:lnTo>
                  <a:pt x="394442" y="325908"/>
                </a:lnTo>
                <a:lnTo>
                  <a:pt x="0" y="3259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tr-TR"/>
          </a:p>
        </p:txBody>
      </p:sp>
      <p:sp>
        <p:nvSpPr>
          <p:cNvPr id="42" name="Freeform 42"/>
          <p:cNvSpPr/>
          <p:nvPr/>
        </p:nvSpPr>
        <p:spPr>
          <a:xfrm>
            <a:off x="3182357" y="3751268"/>
            <a:ext cx="312467" cy="312467"/>
          </a:xfrm>
          <a:custGeom>
            <a:avLst/>
            <a:gdLst/>
            <a:ahLst/>
            <a:cxnLst/>
            <a:rect l="l" t="t" r="r" b="b"/>
            <a:pathLst>
              <a:path w="312467" h="312467">
                <a:moveTo>
                  <a:pt x="0" y="0"/>
                </a:moveTo>
                <a:lnTo>
                  <a:pt x="312467" y="0"/>
                </a:lnTo>
                <a:lnTo>
                  <a:pt x="312467" y="312467"/>
                </a:lnTo>
                <a:lnTo>
                  <a:pt x="0" y="312467"/>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tr-TR"/>
          </a:p>
        </p:txBody>
      </p:sp>
      <p:sp>
        <p:nvSpPr>
          <p:cNvPr id="43" name="Freeform 43"/>
          <p:cNvSpPr/>
          <p:nvPr/>
        </p:nvSpPr>
        <p:spPr>
          <a:xfrm>
            <a:off x="3149218" y="4320014"/>
            <a:ext cx="361884" cy="356909"/>
          </a:xfrm>
          <a:custGeom>
            <a:avLst/>
            <a:gdLst/>
            <a:ahLst/>
            <a:cxnLst/>
            <a:rect l="l" t="t" r="r" b="b"/>
            <a:pathLst>
              <a:path w="361884" h="356909">
                <a:moveTo>
                  <a:pt x="0" y="0"/>
                </a:moveTo>
                <a:lnTo>
                  <a:pt x="361885" y="0"/>
                </a:lnTo>
                <a:lnTo>
                  <a:pt x="361885" y="356909"/>
                </a:lnTo>
                <a:lnTo>
                  <a:pt x="0" y="356909"/>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tr-TR"/>
          </a:p>
        </p:txBody>
      </p:sp>
      <p:sp>
        <p:nvSpPr>
          <p:cNvPr id="44" name="TextBox 44"/>
          <p:cNvSpPr txBox="1"/>
          <p:nvPr/>
        </p:nvSpPr>
        <p:spPr>
          <a:xfrm>
            <a:off x="1411907" y="2870171"/>
            <a:ext cx="3391338" cy="375667"/>
          </a:xfrm>
          <a:prstGeom prst="rect">
            <a:avLst/>
          </a:prstGeom>
        </p:spPr>
        <p:txBody>
          <a:bodyPr lIns="0" tIns="0" rIns="0" bIns="0" rtlCol="0" anchor="t">
            <a:spAutoFit/>
          </a:bodyPr>
          <a:lstStyle/>
          <a:p>
            <a:pPr algn="l">
              <a:lnSpc>
                <a:spcPts val="3167"/>
              </a:lnSpc>
            </a:pPr>
            <a:r>
              <a:rPr lang="en-US" sz="1979" b="1">
                <a:solidFill>
                  <a:srgbClr val="FFFFFF"/>
                </a:solidFill>
                <a:latin typeface="Lato Bold"/>
                <a:ea typeface="Lato Bold"/>
                <a:cs typeface="Lato Bold"/>
                <a:sym typeface="Lato Bold"/>
              </a:rPr>
              <a:t>EreCorp</a:t>
            </a:r>
          </a:p>
        </p:txBody>
      </p:sp>
      <p:sp>
        <p:nvSpPr>
          <p:cNvPr id="45" name="TextBox 45"/>
          <p:cNvSpPr txBox="1"/>
          <p:nvPr/>
        </p:nvSpPr>
        <p:spPr>
          <a:xfrm>
            <a:off x="1411907" y="3480660"/>
            <a:ext cx="3391338" cy="375667"/>
          </a:xfrm>
          <a:prstGeom prst="rect">
            <a:avLst/>
          </a:prstGeom>
        </p:spPr>
        <p:txBody>
          <a:bodyPr lIns="0" tIns="0" rIns="0" bIns="0" rtlCol="0" anchor="t">
            <a:spAutoFit/>
          </a:bodyPr>
          <a:lstStyle/>
          <a:p>
            <a:pPr algn="l">
              <a:lnSpc>
                <a:spcPts val="3167"/>
              </a:lnSpc>
            </a:pPr>
            <a:r>
              <a:rPr lang="en-US" sz="1979" b="1">
                <a:solidFill>
                  <a:srgbClr val="FFFFFF"/>
                </a:solidFill>
                <a:latin typeface="Lato Bold"/>
                <a:ea typeface="Lato Bold"/>
                <a:cs typeface="Lato Bold"/>
                <a:sym typeface="Lato Bold"/>
              </a:rPr>
              <a:t>EreNet</a:t>
            </a:r>
          </a:p>
        </p:txBody>
      </p:sp>
      <p:sp>
        <p:nvSpPr>
          <p:cNvPr id="46" name="TextBox 46"/>
          <p:cNvSpPr txBox="1"/>
          <p:nvPr/>
        </p:nvSpPr>
        <p:spPr>
          <a:xfrm>
            <a:off x="1411907" y="4091149"/>
            <a:ext cx="3391338" cy="375667"/>
          </a:xfrm>
          <a:prstGeom prst="rect">
            <a:avLst/>
          </a:prstGeom>
        </p:spPr>
        <p:txBody>
          <a:bodyPr lIns="0" tIns="0" rIns="0" bIns="0" rtlCol="0" anchor="t">
            <a:spAutoFit/>
          </a:bodyPr>
          <a:lstStyle/>
          <a:p>
            <a:pPr algn="l">
              <a:lnSpc>
                <a:spcPts val="3167"/>
              </a:lnSpc>
            </a:pPr>
            <a:r>
              <a:rPr lang="en-US" sz="1979" b="1">
                <a:solidFill>
                  <a:srgbClr val="FFFFFF"/>
                </a:solidFill>
                <a:latin typeface="Lato Bold"/>
                <a:ea typeface="Lato Bold"/>
                <a:cs typeface="Lato Bold"/>
                <a:sym typeface="Lato Bold"/>
              </a:rPr>
              <a:t>EreLite</a:t>
            </a:r>
          </a:p>
        </p:txBody>
      </p:sp>
      <p:sp>
        <p:nvSpPr>
          <p:cNvPr id="47" name="TextBox 47"/>
          <p:cNvSpPr txBox="1"/>
          <p:nvPr/>
        </p:nvSpPr>
        <p:spPr>
          <a:xfrm>
            <a:off x="1411907" y="4711191"/>
            <a:ext cx="3391338" cy="375667"/>
          </a:xfrm>
          <a:prstGeom prst="rect">
            <a:avLst/>
          </a:prstGeom>
        </p:spPr>
        <p:txBody>
          <a:bodyPr lIns="0" tIns="0" rIns="0" bIns="0" rtlCol="0" anchor="t">
            <a:spAutoFit/>
          </a:bodyPr>
          <a:lstStyle/>
          <a:p>
            <a:pPr algn="l">
              <a:lnSpc>
                <a:spcPts val="3167"/>
              </a:lnSpc>
            </a:pPr>
            <a:r>
              <a:rPr lang="en-US" sz="1979" b="1">
                <a:solidFill>
                  <a:srgbClr val="FFFFFF"/>
                </a:solidFill>
                <a:latin typeface="Lato Bold"/>
                <a:ea typeface="Lato Bold"/>
                <a:cs typeface="Lato Bold"/>
                <a:sym typeface="Lato Bold"/>
              </a:rPr>
              <a:t>MIVO</a:t>
            </a:r>
          </a:p>
        </p:txBody>
      </p:sp>
      <p:sp>
        <p:nvSpPr>
          <p:cNvPr id="48" name="TextBox 48"/>
          <p:cNvSpPr txBox="1"/>
          <p:nvPr/>
        </p:nvSpPr>
        <p:spPr>
          <a:xfrm>
            <a:off x="1411907" y="5321680"/>
            <a:ext cx="3391338" cy="375667"/>
          </a:xfrm>
          <a:prstGeom prst="rect">
            <a:avLst/>
          </a:prstGeom>
        </p:spPr>
        <p:txBody>
          <a:bodyPr lIns="0" tIns="0" rIns="0" bIns="0" rtlCol="0" anchor="t">
            <a:spAutoFit/>
          </a:bodyPr>
          <a:lstStyle/>
          <a:p>
            <a:pPr algn="l">
              <a:lnSpc>
                <a:spcPts val="3167"/>
              </a:lnSpc>
            </a:pPr>
            <a:r>
              <a:rPr lang="en-US" sz="1979" b="1">
                <a:solidFill>
                  <a:srgbClr val="FFFFFF"/>
                </a:solidFill>
                <a:latin typeface="Lato Bold"/>
                <a:ea typeface="Lato Bold"/>
                <a:cs typeface="Lato Bold"/>
                <a:sym typeface="Lato Bold"/>
              </a:rPr>
              <a:t>EreInventory</a:t>
            </a:r>
          </a:p>
        </p:txBody>
      </p:sp>
      <p:sp>
        <p:nvSpPr>
          <p:cNvPr id="49" name="TextBox 49"/>
          <p:cNvSpPr txBox="1"/>
          <p:nvPr/>
        </p:nvSpPr>
        <p:spPr>
          <a:xfrm>
            <a:off x="3746487" y="3074167"/>
            <a:ext cx="3391338" cy="375667"/>
          </a:xfrm>
          <a:prstGeom prst="rect">
            <a:avLst/>
          </a:prstGeom>
        </p:spPr>
        <p:txBody>
          <a:bodyPr lIns="0" tIns="0" rIns="0" bIns="0" rtlCol="0" anchor="t">
            <a:spAutoFit/>
          </a:bodyPr>
          <a:lstStyle/>
          <a:p>
            <a:pPr algn="l">
              <a:lnSpc>
                <a:spcPts val="3167"/>
              </a:lnSpc>
            </a:pPr>
            <a:r>
              <a:rPr lang="en-US" sz="1979" b="1">
                <a:solidFill>
                  <a:srgbClr val="FFFFFF"/>
                </a:solidFill>
                <a:latin typeface="Lato Bold"/>
                <a:ea typeface="Lato Bold"/>
                <a:cs typeface="Lato Bold"/>
                <a:sym typeface="Lato Bold"/>
              </a:rPr>
              <a:t>EreWare</a:t>
            </a:r>
          </a:p>
        </p:txBody>
      </p:sp>
      <p:sp>
        <p:nvSpPr>
          <p:cNvPr id="50" name="TextBox 50"/>
          <p:cNvSpPr txBox="1"/>
          <p:nvPr/>
        </p:nvSpPr>
        <p:spPr>
          <a:xfrm>
            <a:off x="3761529" y="4871396"/>
            <a:ext cx="3391338" cy="375667"/>
          </a:xfrm>
          <a:prstGeom prst="rect">
            <a:avLst/>
          </a:prstGeom>
        </p:spPr>
        <p:txBody>
          <a:bodyPr lIns="0" tIns="0" rIns="0" bIns="0" rtlCol="0" anchor="t">
            <a:spAutoFit/>
          </a:bodyPr>
          <a:lstStyle/>
          <a:p>
            <a:pPr algn="l">
              <a:lnSpc>
                <a:spcPts val="3167"/>
              </a:lnSpc>
            </a:pPr>
            <a:r>
              <a:rPr lang="en-US" sz="1979" b="1">
                <a:solidFill>
                  <a:srgbClr val="FFFFFF"/>
                </a:solidFill>
                <a:latin typeface="Lato Bold"/>
                <a:ea typeface="Lato Bold"/>
                <a:cs typeface="Lato Bold"/>
                <a:sym typeface="Lato Bold"/>
              </a:rPr>
              <a:t>EreTire</a:t>
            </a:r>
          </a:p>
        </p:txBody>
      </p:sp>
      <p:sp>
        <p:nvSpPr>
          <p:cNvPr id="51" name="TextBox 51"/>
          <p:cNvSpPr txBox="1"/>
          <p:nvPr/>
        </p:nvSpPr>
        <p:spPr>
          <a:xfrm>
            <a:off x="3746487" y="3681568"/>
            <a:ext cx="3391338" cy="375667"/>
          </a:xfrm>
          <a:prstGeom prst="rect">
            <a:avLst/>
          </a:prstGeom>
        </p:spPr>
        <p:txBody>
          <a:bodyPr lIns="0" tIns="0" rIns="0" bIns="0" rtlCol="0" anchor="t">
            <a:spAutoFit/>
          </a:bodyPr>
          <a:lstStyle/>
          <a:p>
            <a:pPr algn="l">
              <a:lnSpc>
                <a:spcPts val="3167"/>
              </a:lnSpc>
            </a:pPr>
            <a:r>
              <a:rPr lang="en-US" sz="1979" b="1">
                <a:solidFill>
                  <a:srgbClr val="FFFFFF"/>
                </a:solidFill>
                <a:latin typeface="Lato Bold"/>
                <a:ea typeface="Lato Bold"/>
                <a:cs typeface="Lato Bold"/>
                <a:sym typeface="Lato Bold"/>
              </a:rPr>
              <a:t>EreOil</a:t>
            </a:r>
          </a:p>
        </p:txBody>
      </p:sp>
      <p:sp>
        <p:nvSpPr>
          <p:cNvPr id="52" name="TextBox 52"/>
          <p:cNvSpPr txBox="1"/>
          <p:nvPr/>
        </p:nvSpPr>
        <p:spPr>
          <a:xfrm>
            <a:off x="3746487" y="4276654"/>
            <a:ext cx="3391338" cy="375667"/>
          </a:xfrm>
          <a:prstGeom prst="rect">
            <a:avLst/>
          </a:prstGeom>
        </p:spPr>
        <p:txBody>
          <a:bodyPr lIns="0" tIns="0" rIns="0" bIns="0" rtlCol="0" anchor="t">
            <a:spAutoFit/>
          </a:bodyPr>
          <a:lstStyle/>
          <a:p>
            <a:pPr algn="l">
              <a:lnSpc>
                <a:spcPts val="3167"/>
              </a:lnSpc>
            </a:pPr>
            <a:r>
              <a:rPr lang="en-US" sz="1979" b="1">
                <a:solidFill>
                  <a:srgbClr val="FFFFFF"/>
                </a:solidFill>
                <a:latin typeface="Lato Bold"/>
                <a:ea typeface="Lato Bold"/>
                <a:cs typeface="Lato Bold"/>
                <a:sym typeface="Lato Bold"/>
              </a:rPr>
              <a:t>EreService</a:t>
            </a:r>
          </a:p>
        </p:txBody>
      </p:sp>
      <p:sp>
        <p:nvSpPr>
          <p:cNvPr id="53" name="TextBox 53"/>
          <p:cNvSpPr txBox="1"/>
          <p:nvPr/>
        </p:nvSpPr>
        <p:spPr>
          <a:xfrm>
            <a:off x="789775" y="1232701"/>
            <a:ext cx="3911538" cy="1054294"/>
          </a:xfrm>
          <a:prstGeom prst="rect">
            <a:avLst/>
          </a:prstGeom>
        </p:spPr>
        <p:txBody>
          <a:bodyPr lIns="0" tIns="0" rIns="0" bIns="0" rtlCol="0" anchor="t">
            <a:spAutoFit/>
          </a:bodyPr>
          <a:lstStyle/>
          <a:p>
            <a:pPr algn="l">
              <a:lnSpc>
                <a:spcPts val="4293"/>
              </a:lnSpc>
            </a:pPr>
            <a:r>
              <a:rPr lang="en-US" sz="2683" b="1">
                <a:solidFill>
                  <a:srgbClr val="FFFFFF"/>
                </a:solidFill>
                <a:latin typeface="Lato Bold"/>
                <a:ea typeface="Lato Bold"/>
                <a:cs typeface="Lato Bold"/>
                <a:sym typeface="Lato Bold"/>
              </a:rPr>
              <a:t>ERESENSE ŞANTİYE OTOMASYONLARI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82754" y="0"/>
            <a:ext cx="155937" cy="7315200"/>
          </a:xfrm>
          <a:prstGeom prst="rect">
            <a:avLst/>
          </a:prstGeom>
          <a:solidFill>
            <a:srgbClr val="F9A727"/>
          </a:solidFill>
        </p:spPr>
        <p:txBody>
          <a:bodyPr/>
          <a:lstStyle/>
          <a:p>
            <a:endParaRPr lang="tr-TR"/>
          </a:p>
        </p:txBody>
      </p:sp>
      <p:sp>
        <p:nvSpPr>
          <p:cNvPr id="3" name="Freeform 3"/>
          <p:cNvSpPr/>
          <p:nvPr/>
        </p:nvSpPr>
        <p:spPr>
          <a:xfrm>
            <a:off x="6091912" y="0"/>
            <a:ext cx="3661688" cy="7315200"/>
          </a:xfrm>
          <a:custGeom>
            <a:avLst/>
            <a:gdLst/>
            <a:ahLst/>
            <a:cxnLst/>
            <a:rect l="l" t="t" r="r" b="b"/>
            <a:pathLst>
              <a:path w="3661688" h="7315200">
                <a:moveTo>
                  <a:pt x="0" y="0"/>
                </a:moveTo>
                <a:lnTo>
                  <a:pt x="3661688" y="0"/>
                </a:lnTo>
                <a:lnTo>
                  <a:pt x="3661688" y="7315200"/>
                </a:lnTo>
                <a:lnTo>
                  <a:pt x="0" y="7315200"/>
                </a:lnTo>
                <a:lnTo>
                  <a:pt x="0" y="0"/>
                </a:lnTo>
                <a:close/>
              </a:path>
            </a:pathLst>
          </a:custGeom>
          <a:blipFill>
            <a:blip r:embed="rId3"/>
            <a:stretch>
              <a:fillRect l="-146842" r="-107599"/>
            </a:stretch>
          </a:blipFill>
        </p:spPr>
        <p:txBody>
          <a:bodyPr/>
          <a:lstStyle/>
          <a:p>
            <a:endParaRPr lang="tr-TR"/>
          </a:p>
        </p:txBody>
      </p:sp>
      <p:sp>
        <p:nvSpPr>
          <p:cNvPr id="4" name="Freeform 4"/>
          <p:cNvSpPr/>
          <p:nvPr/>
        </p:nvSpPr>
        <p:spPr>
          <a:xfrm>
            <a:off x="303770" y="938007"/>
            <a:ext cx="5401701" cy="6271931"/>
          </a:xfrm>
          <a:custGeom>
            <a:avLst/>
            <a:gdLst/>
            <a:ahLst/>
            <a:cxnLst/>
            <a:rect l="l" t="t" r="r" b="b"/>
            <a:pathLst>
              <a:path w="5401701" h="6271931">
                <a:moveTo>
                  <a:pt x="0" y="0"/>
                </a:moveTo>
                <a:lnTo>
                  <a:pt x="5401701" y="0"/>
                </a:lnTo>
                <a:lnTo>
                  <a:pt x="5401701" y="6271931"/>
                </a:lnTo>
                <a:lnTo>
                  <a:pt x="0" y="6271931"/>
                </a:lnTo>
                <a:lnTo>
                  <a:pt x="0" y="0"/>
                </a:lnTo>
                <a:close/>
              </a:path>
            </a:pathLst>
          </a:custGeom>
          <a:blipFill>
            <a:blip r:embed="rId4"/>
            <a:stretch>
              <a:fillRect/>
            </a:stretch>
          </a:blipFill>
        </p:spPr>
        <p:txBody>
          <a:bodyPr/>
          <a:lstStyle/>
          <a:p>
            <a:endParaRPr lang="tr-TR"/>
          </a:p>
        </p:txBody>
      </p:sp>
      <p:sp>
        <p:nvSpPr>
          <p:cNvPr id="5" name="Freeform 5"/>
          <p:cNvSpPr/>
          <p:nvPr/>
        </p:nvSpPr>
        <p:spPr>
          <a:xfrm rot="-5400000">
            <a:off x="5566189" y="5381015"/>
            <a:ext cx="942289" cy="1097280"/>
          </a:xfrm>
          <a:custGeom>
            <a:avLst/>
            <a:gdLst/>
            <a:ahLst/>
            <a:cxnLst/>
            <a:rect l="l" t="t" r="r" b="b"/>
            <a:pathLst>
              <a:path w="942289" h="1097280">
                <a:moveTo>
                  <a:pt x="0" y="0"/>
                </a:moveTo>
                <a:lnTo>
                  <a:pt x="942289" y="0"/>
                </a:lnTo>
                <a:lnTo>
                  <a:pt x="942289" y="1097280"/>
                </a:lnTo>
                <a:lnTo>
                  <a:pt x="0" y="1097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AutoShape 6"/>
          <p:cNvSpPr/>
          <p:nvPr/>
        </p:nvSpPr>
        <p:spPr>
          <a:xfrm>
            <a:off x="303770" y="424878"/>
            <a:ext cx="5401701" cy="0"/>
          </a:xfrm>
          <a:prstGeom prst="line">
            <a:avLst/>
          </a:prstGeom>
          <a:ln w="666750" cap="rnd">
            <a:solidFill>
              <a:srgbClr val="F9A727"/>
            </a:solidFill>
            <a:prstDash val="solid"/>
            <a:headEnd type="none" w="sm" len="sm"/>
            <a:tailEnd type="none" w="sm" len="sm"/>
          </a:ln>
        </p:spPr>
        <p:txBody>
          <a:bodyPr/>
          <a:lstStyle/>
          <a:p>
            <a:endParaRPr lang="tr-TR"/>
          </a:p>
        </p:txBody>
      </p:sp>
      <p:sp>
        <p:nvSpPr>
          <p:cNvPr id="7" name="TextBox 7"/>
          <p:cNvSpPr txBox="1"/>
          <p:nvPr/>
        </p:nvSpPr>
        <p:spPr>
          <a:xfrm>
            <a:off x="595591" y="168289"/>
            <a:ext cx="4893102" cy="456028"/>
          </a:xfrm>
          <a:prstGeom prst="rect">
            <a:avLst/>
          </a:prstGeom>
        </p:spPr>
        <p:txBody>
          <a:bodyPr lIns="0" tIns="0" rIns="0" bIns="0" rtlCol="0" anchor="t">
            <a:spAutoFit/>
          </a:bodyPr>
          <a:lstStyle/>
          <a:p>
            <a:pPr algn="ctr">
              <a:lnSpc>
                <a:spcPts val="3739"/>
              </a:lnSpc>
              <a:spcBef>
                <a:spcPct val="0"/>
              </a:spcBef>
            </a:pPr>
            <a:r>
              <a:rPr lang="en-US" sz="2671" b="1">
                <a:solidFill>
                  <a:srgbClr val="000000"/>
                </a:solidFill>
                <a:latin typeface="Montserrat Semi-Bold"/>
                <a:ea typeface="Montserrat Semi-Bold"/>
                <a:cs typeface="Montserrat Semi-Bold"/>
                <a:sym typeface="Montserrat Semi-Bold"/>
              </a:rPr>
              <a:t>Referanslarımızdan Bazıları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346" r="-16346"/>
            </a:stretch>
          </a:blipFill>
        </p:spPr>
        <p:txBody>
          <a:bodyPr/>
          <a:lstStyle/>
          <a:p>
            <a:endParaRPr lang="tr-TR"/>
          </a:p>
        </p:txBody>
      </p:sp>
      <p:sp>
        <p:nvSpPr>
          <p:cNvPr id="3" name="AutoShape 3"/>
          <p:cNvSpPr/>
          <p:nvPr/>
        </p:nvSpPr>
        <p:spPr>
          <a:xfrm>
            <a:off x="0" y="545736"/>
            <a:ext cx="9753600" cy="6525140"/>
          </a:xfrm>
          <a:prstGeom prst="rect">
            <a:avLst/>
          </a:prstGeom>
          <a:solidFill>
            <a:srgbClr val="00385C">
              <a:alpha val="80000"/>
            </a:srgbClr>
          </a:solidFill>
        </p:spPr>
        <p:txBody>
          <a:bodyPr/>
          <a:lstStyle/>
          <a:p>
            <a:endParaRPr lang="tr-TR"/>
          </a:p>
        </p:txBody>
      </p:sp>
      <p:sp>
        <p:nvSpPr>
          <p:cNvPr id="4" name="AutoShape 4"/>
          <p:cNvSpPr/>
          <p:nvPr/>
        </p:nvSpPr>
        <p:spPr>
          <a:xfrm>
            <a:off x="3258841" y="1591939"/>
            <a:ext cx="3196111" cy="0"/>
          </a:xfrm>
          <a:prstGeom prst="line">
            <a:avLst/>
          </a:prstGeom>
          <a:ln w="457200" cap="rnd">
            <a:solidFill>
              <a:srgbClr val="F9A727"/>
            </a:solidFill>
            <a:prstDash val="solid"/>
            <a:headEnd type="none" w="sm" len="sm"/>
            <a:tailEnd type="none" w="sm" len="sm"/>
          </a:ln>
        </p:spPr>
        <p:txBody>
          <a:bodyPr/>
          <a:lstStyle/>
          <a:p>
            <a:endParaRPr lang="tr-TR"/>
          </a:p>
        </p:txBody>
      </p:sp>
      <p:sp>
        <p:nvSpPr>
          <p:cNvPr id="5" name="Freeform 5"/>
          <p:cNvSpPr/>
          <p:nvPr/>
        </p:nvSpPr>
        <p:spPr>
          <a:xfrm>
            <a:off x="118343" y="0"/>
            <a:ext cx="942289" cy="1097280"/>
          </a:xfrm>
          <a:custGeom>
            <a:avLst/>
            <a:gdLst/>
            <a:ahLst/>
            <a:cxnLst/>
            <a:rect l="l" t="t" r="r" b="b"/>
            <a:pathLst>
              <a:path w="942289" h="1097280">
                <a:moveTo>
                  <a:pt x="0" y="0"/>
                </a:moveTo>
                <a:lnTo>
                  <a:pt x="942290" y="0"/>
                </a:lnTo>
                <a:lnTo>
                  <a:pt x="942290" y="1097280"/>
                </a:lnTo>
                <a:lnTo>
                  <a:pt x="0" y="1097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6" name="TextBox 6"/>
          <p:cNvSpPr txBox="1"/>
          <p:nvPr/>
        </p:nvSpPr>
        <p:spPr>
          <a:xfrm>
            <a:off x="3401849" y="1436635"/>
            <a:ext cx="2910095" cy="282033"/>
          </a:xfrm>
          <a:prstGeom prst="rect">
            <a:avLst/>
          </a:prstGeom>
        </p:spPr>
        <p:txBody>
          <a:bodyPr lIns="0" tIns="0" rIns="0" bIns="0" rtlCol="0" anchor="t">
            <a:spAutoFit/>
          </a:bodyPr>
          <a:lstStyle/>
          <a:p>
            <a:pPr algn="ctr">
              <a:lnSpc>
                <a:spcPts val="2329"/>
              </a:lnSpc>
              <a:spcBef>
                <a:spcPct val="0"/>
              </a:spcBef>
            </a:pPr>
            <a:r>
              <a:rPr lang="en-US" sz="1663" b="1">
                <a:solidFill>
                  <a:srgbClr val="000000"/>
                </a:solidFill>
                <a:latin typeface="Montserrat Semi-Bold"/>
                <a:ea typeface="Montserrat Semi-Bold"/>
                <a:cs typeface="Montserrat Semi-Bold"/>
                <a:sym typeface="Montserrat Semi-Bold"/>
              </a:rPr>
              <a:t>Projelerimizden Bazıları</a:t>
            </a:r>
          </a:p>
        </p:txBody>
      </p:sp>
      <p:sp>
        <p:nvSpPr>
          <p:cNvPr id="7" name="TextBox 7"/>
          <p:cNvSpPr txBox="1"/>
          <p:nvPr/>
        </p:nvSpPr>
        <p:spPr>
          <a:xfrm>
            <a:off x="5064517" y="2377837"/>
            <a:ext cx="4689083" cy="3833457"/>
          </a:xfrm>
          <a:prstGeom prst="rect">
            <a:avLst/>
          </a:prstGeom>
        </p:spPr>
        <p:txBody>
          <a:bodyPr lIns="0" tIns="0" rIns="0" bIns="0" rtlCol="0" anchor="t">
            <a:spAutoFit/>
          </a:bodyPr>
          <a:lstStyle/>
          <a:p>
            <a:pPr marL="287342" lvl="1" indent="-143671" algn="l">
              <a:lnSpc>
                <a:spcPts val="1863"/>
              </a:lnSpc>
              <a:buFont typeface="Arial"/>
              <a:buChar char="•"/>
            </a:pPr>
            <a:r>
              <a:rPr lang="en-US" sz="1330" spc="155">
                <a:solidFill>
                  <a:srgbClr val="FFFFFF"/>
                </a:solidFill>
                <a:latin typeface="Lato"/>
                <a:ea typeface="Lato"/>
                <a:cs typeface="Lato"/>
                <a:sym typeface="Lato"/>
              </a:rPr>
              <a:t>Kalyon Kuzey Marmara Otabanı (2017 - )</a:t>
            </a:r>
          </a:p>
          <a:p>
            <a:pPr marL="287342" lvl="1" indent="-143671" algn="l">
              <a:lnSpc>
                <a:spcPts val="1863"/>
              </a:lnSpc>
              <a:buFont typeface="Arial"/>
              <a:buChar char="•"/>
            </a:pPr>
            <a:r>
              <a:rPr lang="en-US" sz="1330" spc="155">
                <a:solidFill>
                  <a:srgbClr val="FFFFFF"/>
                </a:solidFill>
                <a:latin typeface="Lato"/>
                <a:ea typeface="Lato"/>
                <a:cs typeface="Lato"/>
                <a:sym typeface="Lato"/>
              </a:rPr>
              <a:t>Aka (Cengiz, Makyol …, ) Sabiha G. (2017 - )</a:t>
            </a:r>
          </a:p>
          <a:p>
            <a:pPr marL="287342" lvl="1" indent="-143671" algn="l">
              <a:lnSpc>
                <a:spcPts val="1863"/>
              </a:lnSpc>
              <a:buFont typeface="Arial"/>
              <a:buChar char="•"/>
            </a:pPr>
            <a:r>
              <a:rPr lang="en-US" sz="1330" spc="155">
                <a:solidFill>
                  <a:srgbClr val="FFFFFF"/>
                </a:solidFill>
                <a:latin typeface="Lato"/>
                <a:ea typeface="Lato"/>
                <a:cs typeface="Lato"/>
                <a:sym typeface="Lato"/>
              </a:rPr>
              <a:t>Kalyon - Kolin – Cengiz GYH Metro (2017 -) </a:t>
            </a:r>
          </a:p>
          <a:p>
            <a:pPr marL="287342" lvl="1" indent="-143671" algn="l">
              <a:lnSpc>
                <a:spcPts val="1863"/>
              </a:lnSpc>
              <a:buFont typeface="Arial"/>
              <a:buChar char="•"/>
            </a:pPr>
            <a:r>
              <a:rPr lang="en-US" sz="1330" spc="155">
                <a:solidFill>
                  <a:srgbClr val="FFFFFF"/>
                </a:solidFill>
                <a:latin typeface="Lato"/>
                <a:ea typeface="Lato"/>
                <a:cs typeface="Lato"/>
                <a:sym typeface="Lato"/>
              </a:rPr>
              <a:t>Kalyon - Kolin 3. Havalimanı (2017 -2019) </a:t>
            </a:r>
          </a:p>
          <a:p>
            <a:pPr marL="287342" lvl="1" indent="-143671" algn="l">
              <a:lnSpc>
                <a:spcPts val="1863"/>
              </a:lnSpc>
              <a:buFont typeface="Arial"/>
              <a:buChar char="•"/>
            </a:pPr>
            <a:r>
              <a:rPr lang="en-US" sz="1330" spc="155">
                <a:solidFill>
                  <a:srgbClr val="FFFFFF"/>
                </a:solidFill>
                <a:latin typeface="Lato"/>
                <a:ea typeface="Lato"/>
                <a:cs typeface="Lato"/>
                <a:sym typeface="Lato"/>
              </a:rPr>
              <a:t>Kebir Beton (2018 - ) </a:t>
            </a:r>
          </a:p>
          <a:p>
            <a:pPr marL="287342" lvl="1" indent="-143671" algn="l">
              <a:lnSpc>
                <a:spcPts val="1863"/>
              </a:lnSpc>
              <a:buFont typeface="Arial"/>
              <a:buChar char="•"/>
            </a:pPr>
            <a:r>
              <a:rPr lang="en-US" sz="1330" spc="155">
                <a:solidFill>
                  <a:srgbClr val="FFFFFF"/>
                </a:solidFill>
                <a:latin typeface="Lato"/>
                <a:ea typeface="Lato"/>
                <a:cs typeface="Lato"/>
                <a:sym typeface="Lato"/>
              </a:rPr>
              <a:t>Aşkale Çimento (2018 - ) </a:t>
            </a:r>
          </a:p>
          <a:p>
            <a:pPr marL="287342" lvl="1" indent="-143671" algn="l">
              <a:lnSpc>
                <a:spcPts val="1863"/>
              </a:lnSpc>
              <a:buFont typeface="Arial"/>
              <a:buChar char="•"/>
            </a:pPr>
            <a:r>
              <a:rPr lang="en-US" sz="1330" spc="155">
                <a:solidFill>
                  <a:srgbClr val="FFFFFF"/>
                </a:solidFill>
                <a:latin typeface="Lato"/>
                <a:ea typeface="Lato"/>
                <a:cs typeface="Lato"/>
                <a:sym typeface="Lato"/>
              </a:rPr>
              <a:t>Rida inşaat Bursa Şant. (2018 - ) </a:t>
            </a:r>
          </a:p>
          <a:p>
            <a:pPr marL="287342" lvl="1" indent="-143671" algn="l">
              <a:lnSpc>
                <a:spcPts val="1863"/>
              </a:lnSpc>
              <a:buFont typeface="Arial"/>
              <a:buChar char="•"/>
            </a:pPr>
            <a:r>
              <a:rPr lang="en-US" sz="1330" spc="155">
                <a:solidFill>
                  <a:srgbClr val="FFFFFF"/>
                </a:solidFill>
                <a:latin typeface="Lato"/>
                <a:ea typeface="Lato"/>
                <a:cs typeface="Lato"/>
                <a:sym typeface="Lato"/>
              </a:rPr>
              <a:t>Kolin-Kalyon-Cengiz HYH Metro (2019 - ) </a:t>
            </a:r>
          </a:p>
          <a:p>
            <a:pPr marL="287342" lvl="1" indent="-143671" algn="l">
              <a:lnSpc>
                <a:spcPts val="1863"/>
              </a:lnSpc>
              <a:buFont typeface="Arial"/>
              <a:buChar char="•"/>
            </a:pPr>
            <a:r>
              <a:rPr lang="en-US" sz="1330" spc="155">
                <a:solidFill>
                  <a:srgbClr val="FFFFFF"/>
                </a:solidFill>
                <a:latin typeface="Lato"/>
                <a:ea typeface="Lato"/>
                <a:cs typeface="Lato"/>
                <a:sym typeface="Lato"/>
              </a:rPr>
              <a:t>Avrupa Otoyolu (2019 - ) </a:t>
            </a:r>
          </a:p>
          <a:p>
            <a:pPr marL="287342" lvl="1" indent="-143671" algn="l">
              <a:lnSpc>
                <a:spcPts val="1863"/>
              </a:lnSpc>
              <a:buFont typeface="Arial"/>
              <a:buChar char="•"/>
            </a:pPr>
            <a:r>
              <a:rPr lang="en-US" sz="1330" spc="155">
                <a:solidFill>
                  <a:srgbClr val="FFFFFF"/>
                </a:solidFill>
                <a:latin typeface="Lato"/>
                <a:ea typeface="Lato"/>
                <a:cs typeface="Lato"/>
                <a:sym typeface="Lato"/>
              </a:rPr>
              <a:t>Tekfen Adana Şantiyesi (2021 - ) </a:t>
            </a:r>
          </a:p>
          <a:p>
            <a:pPr marL="287342" lvl="1" indent="-143671" algn="l">
              <a:lnSpc>
                <a:spcPts val="1863"/>
              </a:lnSpc>
              <a:buFont typeface="Arial"/>
              <a:buChar char="•"/>
            </a:pPr>
            <a:r>
              <a:rPr lang="en-US" sz="1330" spc="155">
                <a:solidFill>
                  <a:srgbClr val="FFFFFF"/>
                </a:solidFill>
                <a:latin typeface="Lato"/>
                <a:ea typeface="Lato"/>
                <a:cs typeface="Lato"/>
                <a:sym typeface="Lato"/>
              </a:rPr>
              <a:t>Gülsan Uganda Yol Şantiyesi (2021 -) </a:t>
            </a:r>
          </a:p>
          <a:p>
            <a:pPr marL="287342" lvl="1" indent="-143671" algn="l">
              <a:lnSpc>
                <a:spcPts val="1863"/>
              </a:lnSpc>
              <a:buFont typeface="Arial"/>
              <a:buChar char="•"/>
            </a:pPr>
            <a:r>
              <a:rPr lang="en-US" sz="1330" spc="155">
                <a:solidFill>
                  <a:srgbClr val="FFFFFF"/>
                </a:solidFill>
                <a:latin typeface="Lato"/>
                <a:ea typeface="Lato"/>
                <a:cs typeface="Lato"/>
                <a:sym typeface="Lato"/>
              </a:rPr>
              <a:t>Kalyon Azerbaycan Şantiyesi (2022 -) </a:t>
            </a:r>
          </a:p>
          <a:p>
            <a:pPr marL="287342" lvl="1" indent="-143671" algn="l">
              <a:lnSpc>
                <a:spcPts val="1863"/>
              </a:lnSpc>
              <a:buFont typeface="Arial"/>
              <a:buChar char="•"/>
            </a:pPr>
            <a:r>
              <a:rPr lang="en-US" sz="1330" spc="155">
                <a:solidFill>
                  <a:srgbClr val="FFFFFF"/>
                </a:solidFill>
                <a:latin typeface="Lato"/>
                <a:ea typeface="Lato"/>
                <a:cs typeface="Lato"/>
                <a:sym typeface="Lato"/>
              </a:rPr>
              <a:t>İçtaş Tüm Şirket Şantiyeleri (2022 -)</a:t>
            </a:r>
          </a:p>
          <a:p>
            <a:pPr marL="287342" lvl="1" indent="-143671" algn="l">
              <a:lnSpc>
                <a:spcPts val="1863"/>
              </a:lnSpc>
              <a:buFont typeface="Arial"/>
              <a:buChar char="•"/>
            </a:pPr>
            <a:r>
              <a:rPr lang="en-US" sz="1330" spc="155">
                <a:solidFill>
                  <a:srgbClr val="FFFFFF"/>
                </a:solidFill>
                <a:latin typeface="Lato"/>
                <a:ea typeface="Lato"/>
                <a:cs typeface="Lato"/>
                <a:sym typeface="Lato"/>
              </a:rPr>
              <a:t>Özka İnşaat Tüm Şirket Şantiyeleri (2023- )</a:t>
            </a:r>
          </a:p>
          <a:p>
            <a:pPr marL="287342" lvl="1" indent="-143671" algn="l">
              <a:lnSpc>
                <a:spcPts val="1863"/>
              </a:lnSpc>
              <a:buFont typeface="Arial"/>
              <a:buChar char="•"/>
            </a:pPr>
            <a:r>
              <a:rPr lang="en-US" sz="1330" spc="155">
                <a:solidFill>
                  <a:srgbClr val="FFFFFF"/>
                </a:solidFill>
                <a:latin typeface="Lato"/>
                <a:ea typeface="Lato"/>
                <a:cs typeface="Lato"/>
                <a:sym typeface="Lato"/>
              </a:rPr>
              <a:t>Rönesans İnşaat Holding ve Ortaklık İnşaat Şantiyeleri  (2024 - ) </a:t>
            </a:r>
          </a:p>
          <a:p>
            <a:pPr algn="l">
              <a:lnSpc>
                <a:spcPts val="1863"/>
              </a:lnSpc>
            </a:pPr>
            <a:endParaRPr lang="en-US" sz="1330" spc="155">
              <a:solidFill>
                <a:srgbClr val="FFFFFF"/>
              </a:solidFill>
              <a:latin typeface="Lato"/>
              <a:ea typeface="Lato"/>
              <a:cs typeface="Lato"/>
              <a:sym typeface="Lato"/>
            </a:endParaRPr>
          </a:p>
        </p:txBody>
      </p:sp>
      <p:sp>
        <p:nvSpPr>
          <p:cNvPr id="8" name="TextBox 8"/>
          <p:cNvSpPr txBox="1"/>
          <p:nvPr/>
        </p:nvSpPr>
        <p:spPr>
          <a:xfrm>
            <a:off x="0" y="2377837"/>
            <a:ext cx="5245683" cy="4285025"/>
          </a:xfrm>
          <a:prstGeom prst="rect">
            <a:avLst/>
          </a:prstGeom>
        </p:spPr>
        <p:txBody>
          <a:bodyPr lIns="0" tIns="0" rIns="0" bIns="0" rtlCol="0" anchor="t">
            <a:spAutoFit/>
          </a:bodyPr>
          <a:lstStyle/>
          <a:p>
            <a:pPr marL="285456" lvl="1" indent="-142728" algn="l">
              <a:lnSpc>
                <a:spcPts val="1851"/>
              </a:lnSpc>
              <a:buFont typeface="Arial"/>
              <a:buChar char="•"/>
            </a:pPr>
            <a:r>
              <a:rPr lang="en-US" sz="1322" spc="154">
                <a:solidFill>
                  <a:srgbClr val="FFFFFF"/>
                </a:solidFill>
                <a:latin typeface="Lato"/>
                <a:ea typeface="Lato"/>
                <a:cs typeface="Lato"/>
                <a:sym typeface="Lato"/>
              </a:rPr>
              <a:t>Nuh Çimento Hereke Kompleksi (2011 - )</a:t>
            </a:r>
          </a:p>
          <a:p>
            <a:pPr marL="285456" lvl="1" indent="-142728" algn="l">
              <a:lnSpc>
                <a:spcPts val="1851"/>
              </a:lnSpc>
              <a:buFont typeface="Arial"/>
              <a:buChar char="•"/>
            </a:pPr>
            <a:r>
              <a:rPr lang="en-US" sz="1322" spc="154">
                <a:solidFill>
                  <a:srgbClr val="FFFFFF"/>
                </a:solidFill>
                <a:latin typeface="Lato"/>
                <a:ea typeface="Lato"/>
                <a:cs typeface="Lato"/>
                <a:sym typeface="Lato"/>
              </a:rPr>
              <a:t>Borusan Gemlik Limanı ( 2012- )</a:t>
            </a:r>
          </a:p>
          <a:p>
            <a:pPr marL="285456" lvl="1" indent="-142728" algn="l">
              <a:lnSpc>
                <a:spcPts val="1851"/>
              </a:lnSpc>
              <a:buFont typeface="Arial"/>
              <a:buChar char="•"/>
            </a:pPr>
            <a:r>
              <a:rPr lang="en-US" sz="1322" spc="154">
                <a:solidFill>
                  <a:srgbClr val="FFFFFF"/>
                </a:solidFill>
                <a:latin typeface="Lato"/>
                <a:ea typeface="Lato"/>
                <a:cs typeface="Lato"/>
                <a:sym typeface="Lato"/>
              </a:rPr>
              <a:t>Tüprag Uşak Altın Madeni ( 2013 - ) </a:t>
            </a:r>
          </a:p>
          <a:p>
            <a:pPr marL="285456" lvl="1" indent="-142728" algn="l">
              <a:lnSpc>
                <a:spcPts val="1851"/>
              </a:lnSpc>
              <a:buFont typeface="Arial"/>
              <a:buChar char="•"/>
            </a:pPr>
            <a:r>
              <a:rPr lang="en-US" sz="1322" spc="154">
                <a:solidFill>
                  <a:srgbClr val="FFFFFF"/>
                </a:solidFill>
                <a:latin typeface="Lato"/>
                <a:ea typeface="Lato"/>
                <a:cs typeface="Lato"/>
                <a:sym typeface="Lato"/>
              </a:rPr>
              <a:t>Stfa Derince Liman İnşaatı ( 2014 -2016)</a:t>
            </a:r>
          </a:p>
          <a:p>
            <a:pPr marL="285456" lvl="1" indent="-142728" algn="l">
              <a:lnSpc>
                <a:spcPts val="1851"/>
              </a:lnSpc>
              <a:buFont typeface="Arial"/>
              <a:buChar char="•"/>
            </a:pPr>
            <a:r>
              <a:rPr lang="en-US" sz="1322" spc="154">
                <a:solidFill>
                  <a:srgbClr val="FFFFFF"/>
                </a:solidFill>
                <a:latin typeface="Lato"/>
                <a:ea typeface="Lato"/>
                <a:cs typeface="Lato"/>
                <a:sym typeface="Lato"/>
              </a:rPr>
              <a:t>Tekmar – Medmar Mermer Madenleri ( 2014 - ) </a:t>
            </a:r>
          </a:p>
          <a:p>
            <a:pPr marL="285456" lvl="1" indent="-142728" algn="l">
              <a:lnSpc>
                <a:spcPts val="1851"/>
              </a:lnSpc>
              <a:buFont typeface="Arial"/>
              <a:buChar char="•"/>
            </a:pPr>
            <a:r>
              <a:rPr lang="en-US" sz="1322" spc="154">
                <a:solidFill>
                  <a:srgbClr val="FFFFFF"/>
                </a:solidFill>
                <a:latin typeface="Lato"/>
                <a:ea typeface="Lato"/>
                <a:cs typeface="Lato"/>
                <a:sym typeface="Lato"/>
              </a:rPr>
              <a:t>Çelikler İnş. Sabiha Gökçen – Çorum (2015 -)</a:t>
            </a:r>
          </a:p>
          <a:p>
            <a:pPr marL="285456" lvl="1" indent="-142728" algn="l">
              <a:lnSpc>
                <a:spcPts val="1851"/>
              </a:lnSpc>
              <a:buFont typeface="Arial"/>
              <a:buChar char="•"/>
            </a:pPr>
            <a:r>
              <a:rPr lang="en-US" sz="1322" spc="154">
                <a:solidFill>
                  <a:srgbClr val="FFFFFF"/>
                </a:solidFill>
                <a:latin typeface="Lato"/>
                <a:ea typeface="Lato"/>
                <a:cs typeface="Lato"/>
                <a:sym typeface="Lato"/>
              </a:rPr>
              <a:t>Birlik Gıda Edirne Fabrikası ( 2016 - ) </a:t>
            </a:r>
          </a:p>
          <a:p>
            <a:pPr marL="285456" lvl="1" indent="-142728" algn="l">
              <a:lnSpc>
                <a:spcPts val="1851"/>
              </a:lnSpc>
              <a:buFont typeface="Arial"/>
              <a:buChar char="•"/>
            </a:pPr>
            <a:r>
              <a:rPr lang="en-US" sz="1322" spc="154">
                <a:solidFill>
                  <a:srgbClr val="FFFFFF"/>
                </a:solidFill>
                <a:latin typeface="Lato"/>
                <a:ea typeface="Lato"/>
                <a:cs typeface="Lato"/>
                <a:sym typeface="Lato"/>
              </a:rPr>
              <a:t>Tulomsaş Vagon Fabrikası ( 2016 - )</a:t>
            </a:r>
          </a:p>
          <a:p>
            <a:pPr marL="285456" lvl="1" indent="-142728" algn="l">
              <a:lnSpc>
                <a:spcPts val="1851"/>
              </a:lnSpc>
              <a:buFont typeface="Arial"/>
              <a:buChar char="•"/>
            </a:pPr>
            <a:r>
              <a:rPr lang="en-US" sz="1322" spc="154">
                <a:solidFill>
                  <a:srgbClr val="FFFFFF"/>
                </a:solidFill>
                <a:latin typeface="Lato"/>
                <a:ea typeface="Lato"/>
                <a:cs typeface="Lato"/>
                <a:sym typeface="Lato"/>
              </a:rPr>
              <a:t>Aydınlık İnşaat ( 2016 -) </a:t>
            </a:r>
          </a:p>
          <a:p>
            <a:pPr marL="285456" lvl="1" indent="-142728" algn="l">
              <a:lnSpc>
                <a:spcPts val="1851"/>
              </a:lnSpc>
              <a:buFont typeface="Arial"/>
              <a:buChar char="•"/>
            </a:pPr>
            <a:r>
              <a:rPr lang="en-US" sz="1322" spc="154">
                <a:solidFill>
                  <a:srgbClr val="FFFFFF"/>
                </a:solidFill>
                <a:latin typeface="Lato"/>
                <a:ea typeface="Lato"/>
                <a:cs typeface="Lato"/>
                <a:sym typeface="Lato"/>
              </a:rPr>
              <a:t>Çelikler Orhaneli – Tunçbilek – Seyitömer (2017 -)</a:t>
            </a:r>
          </a:p>
          <a:p>
            <a:pPr marL="285456" lvl="1" indent="-142728" algn="l">
              <a:lnSpc>
                <a:spcPts val="1851"/>
              </a:lnSpc>
              <a:buFont typeface="Arial"/>
              <a:buChar char="•"/>
            </a:pPr>
            <a:r>
              <a:rPr lang="en-US" sz="1322" spc="154">
                <a:solidFill>
                  <a:srgbClr val="FFFFFF"/>
                </a:solidFill>
                <a:latin typeface="Lato"/>
                <a:ea typeface="Lato"/>
                <a:cs typeface="Lato"/>
                <a:sym typeface="Lato"/>
              </a:rPr>
              <a:t>Bereket (Entek) Yatağan Termik (2017 - ) </a:t>
            </a:r>
          </a:p>
          <a:p>
            <a:pPr marL="285456" lvl="1" indent="-142728" algn="l">
              <a:lnSpc>
                <a:spcPts val="1851"/>
              </a:lnSpc>
              <a:buFont typeface="Arial"/>
              <a:buChar char="•"/>
            </a:pPr>
            <a:r>
              <a:rPr lang="en-US" sz="1322" spc="154">
                <a:solidFill>
                  <a:srgbClr val="FFFFFF"/>
                </a:solidFill>
                <a:latin typeface="Lato"/>
                <a:ea typeface="Lato"/>
                <a:cs typeface="Lato"/>
                <a:sym typeface="Lato"/>
              </a:rPr>
              <a:t>Aydınlar Maden İzmir Otobanı (2017 - ) </a:t>
            </a:r>
          </a:p>
          <a:p>
            <a:pPr marL="285456" lvl="1" indent="-142728" algn="l">
              <a:lnSpc>
                <a:spcPts val="1851"/>
              </a:lnSpc>
              <a:buFont typeface="Arial"/>
              <a:buChar char="•"/>
            </a:pPr>
            <a:r>
              <a:rPr lang="en-US" sz="1322" spc="154">
                <a:solidFill>
                  <a:srgbClr val="FFFFFF"/>
                </a:solidFill>
                <a:latin typeface="Lato"/>
                <a:ea typeface="Lato"/>
                <a:cs typeface="Lato"/>
                <a:sym typeface="Lato"/>
              </a:rPr>
              <a:t>Güsey Beton (2017 - ) </a:t>
            </a:r>
          </a:p>
          <a:p>
            <a:pPr marL="285456" lvl="1" indent="-142728" algn="l">
              <a:lnSpc>
                <a:spcPts val="1851"/>
              </a:lnSpc>
              <a:buFont typeface="Arial"/>
              <a:buChar char="•"/>
            </a:pPr>
            <a:r>
              <a:rPr lang="en-US" sz="1322" spc="154">
                <a:solidFill>
                  <a:srgbClr val="FFFFFF"/>
                </a:solidFill>
                <a:latin typeface="Lato"/>
                <a:ea typeface="Lato"/>
                <a:cs typeface="Lato"/>
                <a:sym typeface="Lato"/>
              </a:rPr>
              <a:t>HCG İnşaat Silifke, Antep, Taşucu (2017 - ) </a:t>
            </a:r>
          </a:p>
          <a:p>
            <a:pPr marL="285456" lvl="1" indent="-142728" algn="l">
              <a:lnSpc>
                <a:spcPts val="1851"/>
              </a:lnSpc>
              <a:buFont typeface="Arial"/>
              <a:buChar char="•"/>
            </a:pPr>
            <a:r>
              <a:rPr lang="en-US" sz="1322" spc="154">
                <a:solidFill>
                  <a:srgbClr val="FFFFFF"/>
                </a:solidFill>
                <a:latin typeface="Lato"/>
                <a:ea typeface="Lato"/>
                <a:cs typeface="Lato"/>
                <a:sym typeface="Lato"/>
              </a:rPr>
              <a:t>Eren-Salini Siirt Baraj İnşaatı (2015 – 2017) </a:t>
            </a:r>
          </a:p>
          <a:p>
            <a:pPr marL="285456" lvl="1" indent="-142728" algn="l">
              <a:lnSpc>
                <a:spcPts val="1851"/>
              </a:lnSpc>
              <a:buFont typeface="Arial"/>
              <a:buChar char="•"/>
            </a:pPr>
            <a:r>
              <a:rPr lang="en-US" sz="1322" spc="154">
                <a:solidFill>
                  <a:srgbClr val="FFFFFF"/>
                </a:solidFill>
                <a:latin typeface="Lato"/>
                <a:ea typeface="Lato"/>
                <a:cs typeface="Lato"/>
                <a:sym typeface="Lato"/>
              </a:rPr>
              <a:t>Punj – Kalyon – Limak TANAP (2017 - ) </a:t>
            </a:r>
          </a:p>
          <a:p>
            <a:pPr marL="285456" lvl="1" indent="-142728" algn="l">
              <a:lnSpc>
                <a:spcPts val="1851"/>
              </a:lnSpc>
              <a:buFont typeface="Arial"/>
              <a:buChar char="•"/>
            </a:pPr>
            <a:r>
              <a:rPr lang="en-US" sz="1322" spc="154">
                <a:solidFill>
                  <a:srgbClr val="FFFFFF"/>
                </a:solidFill>
                <a:latin typeface="Lato"/>
                <a:ea typeface="Lato"/>
                <a:cs typeface="Lato"/>
                <a:sym typeface="Lato"/>
              </a:rPr>
              <a:t>Kalyon-Makyol Sabuncubeli ve Çan. (2016 - )</a:t>
            </a:r>
          </a:p>
          <a:p>
            <a:pPr algn="l">
              <a:lnSpc>
                <a:spcPts val="1851"/>
              </a:lnSpc>
            </a:pPr>
            <a:endParaRPr lang="en-US" sz="1322" spc="154">
              <a:solidFill>
                <a:srgbClr val="FFFFFF"/>
              </a:solidFill>
              <a:latin typeface="Lato"/>
              <a:ea typeface="Lato"/>
              <a:cs typeface="Lato"/>
              <a:sym typeface="Lato"/>
            </a:endParaRPr>
          </a:p>
          <a:p>
            <a:pPr algn="l">
              <a:lnSpc>
                <a:spcPts val="1851"/>
              </a:lnSpc>
              <a:spcBef>
                <a:spcPct val="0"/>
              </a:spcBef>
            </a:pPr>
            <a:endParaRPr lang="en-US" sz="1322" spc="154">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t="-16666" b="-16666"/>
            </a:stretch>
          </a:blipFill>
        </p:spPr>
        <p:txBody>
          <a:bodyPr/>
          <a:lstStyle/>
          <a:p>
            <a:endParaRPr lang="tr-TR"/>
          </a:p>
        </p:txBody>
      </p:sp>
      <p:grpSp>
        <p:nvGrpSpPr>
          <p:cNvPr id="3" name="Group 3"/>
          <p:cNvGrpSpPr/>
          <p:nvPr/>
        </p:nvGrpSpPr>
        <p:grpSpPr>
          <a:xfrm>
            <a:off x="3082665" y="-31797"/>
            <a:ext cx="6724432" cy="7346997"/>
            <a:chOff x="0" y="0"/>
            <a:chExt cx="2490531" cy="2721110"/>
          </a:xfrm>
        </p:grpSpPr>
        <p:sp>
          <p:nvSpPr>
            <p:cNvPr id="4" name="Freeform 4"/>
            <p:cNvSpPr/>
            <p:nvPr/>
          </p:nvSpPr>
          <p:spPr>
            <a:xfrm>
              <a:off x="0" y="0"/>
              <a:ext cx="2490531" cy="2721110"/>
            </a:xfrm>
            <a:custGeom>
              <a:avLst/>
              <a:gdLst/>
              <a:ahLst/>
              <a:cxnLst/>
              <a:rect l="l" t="t" r="r" b="b"/>
              <a:pathLst>
                <a:path w="2490531" h="2721110">
                  <a:moveTo>
                    <a:pt x="0" y="0"/>
                  </a:moveTo>
                  <a:lnTo>
                    <a:pt x="2490531" y="0"/>
                  </a:lnTo>
                  <a:lnTo>
                    <a:pt x="2490531" y="2721110"/>
                  </a:lnTo>
                  <a:lnTo>
                    <a:pt x="0" y="2721110"/>
                  </a:lnTo>
                  <a:close/>
                </a:path>
              </a:pathLst>
            </a:custGeom>
            <a:solidFill>
              <a:srgbClr val="00385C"/>
            </a:solidFill>
          </p:spPr>
          <p:txBody>
            <a:bodyPr/>
            <a:lstStyle/>
            <a:p>
              <a:endParaRPr lang="tr-TR"/>
            </a:p>
          </p:txBody>
        </p:sp>
        <p:sp>
          <p:nvSpPr>
            <p:cNvPr id="5" name="TextBox 5"/>
            <p:cNvSpPr txBox="1"/>
            <p:nvPr/>
          </p:nvSpPr>
          <p:spPr>
            <a:xfrm>
              <a:off x="0" y="-19050"/>
              <a:ext cx="2490531" cy="2740160"/>
            </a:xfrm>
            <a:prstGeom prst="rect">
              <a:avLst/>
            </a:prstGeom>
          </p:spPr>
          <p:txBody>
            <a:bodyPr lIns="50800" tIns="50800" rIns="50800" bIns="50800" rtlCol="0" anchor="ctr"/>
            <a:lstStyle/>
            <a:p>
              <a:pPr algn="ctr">
                <a:lnSpc>
                  <a:spcPts val="1493"/>
                </a:lnSpc>
              </a:pPr>
              <a:endParaRPr/>
            </a:p>
          </p:txBody>
        </p:sp>
      </p:grpSp>
      <p:grpSp>
        <p:nvGrpSpPr>
          <p:cNvPr id="6" name="Group 6"/>
          <p:cNvGrpSpPr/>
          <p:nvPr/>
        </p:nvGrpSpPr>
        <p:grpSpPr>
          <a:xfrm rot="-6100993">
            <a:off x="-3847171" y="3326951"/>
            <a:ext cx="8298971" cy="1758253"/>
            <a:chOff x="0" y="0"/>
            <a:chExt cx="3836424" cy="812800"/>
          </a:xfrm>
        </p:grpSpPr>
        <p:sp>
          <p:nvSpPr>
            <p:cNvPr id="7" name="Freeform 7"/>
            <p:cNvSpPr/>
            <p:nvPr/>
          </p:nvSpPr>
          <p:spPr>
            <a:xfrm>
              <a:off x="0" y="0"/>
              <a:ext cx="3836424" cy="812800"/>
            </a:xfrm>
            <a:custGeom>
              <a:avLst/>
              <a:gdLst/>
              <a:ahLst/>
              <a:cxnLst/>
              <a:rect l="l" t="t" r="r" b="b"/>
              <a:pathLst>
                <a:path w="3836424" h="812800">
                  <a:moveTo>
                    <a:pt x="0" y="0"/>
                  </a:moveTo>
                  <a:lnTo>
                    <a:pt x="3836424" y="0"/>
                  </a:lnTo>
                  <a:lnTo>
                    <a:pt x="3836424" y="812800"/>
                  </a:lnTo>
                  <a:lnTo>
                    <a:pt x="0" y="812800"/>
                  </a:lnTo>
                  <a:close/>
                </a:path>
              </a:pathLst>
            </a:custGeom>
            <a:solidFill>
              <a:srgbClr val="ECF5FB"/>
            </a:solidFill>
          </p:spPr>
          <p:txBody>
            <a:bodyPr/>
            <a:lstStyle/>
            <a:p>
              <a:endParaRPr lang="tr-TR"/>
            </a:p>
          </p:txBody>
        </p:sp>
        <p:sp>
          <p:nvSpPr>
            <p:cNvPr id="8" name="TextBox 8"/>
            <p:cNvSpPr txBox="1"/>
            <p:nvPr/>
          </p:nvSpPr>
          <p:spPr>
            <a:xfrm>
              <a:off x="0" y="-28575"/>
              <a:ext cx="3836424" cy="841375"/>
            </a:xfrm>
            <a:prstGeom prst="rect">
              <a:avLst/>
            </a:prstGeom>
          </p:spPr>
          <p:txBody>
            <a:bodyPr lIns="40700" tIns="40700" rIns="40700" bIns="40700" rtlCol="0" anchor="ctr"/>
            <a:lstStyle/>
            <a:p>
              <a:pPr algn="ctr">
                <a:lnSpc>
                  <a:spcPts val="1959"/>
                </a:lnSpc>
                <a:spcBef>
                  <a:spcPct val="0"/>
                </a:spcBef>
              </a:pPr>
              <a:endParaRPr/>
            </a:p>
          </p:txBody>
        </p:sp>
      </p:grpSp>
      <p:grpSp>
        <p:nvGrpSpPr>
          <p:cNvPr id="9" name="Group 9"/>
          <p:cNvGrpSpPr/>
          <p:nvPr/>
        </p:nvGrpSpPr>
        <p:grpSpPr>
          <a:xfrm rot="-6418486">
            <a:off x="-4484881" y="3374486"/>
            <a:ext cx="8588998" cy="1758253"/>
            <a:chOff x="0" y="0"/>
            <a:chExt cx="3970497" cy="812800"/>
          </a:xfrm>
        </p:grpSpPr>
        <p:sp>
          <p:nvSpPr>
            <p:cNvPr id="10" name="Freeform 10"/>
            <p:cNvSpPr/>
            <p:nvPr/>
          </p:nvSpPr>
          <p:spPr>
            <a:xfrm>
              <a:off x="0" y="0"/>
              <a:ext cx="3970497" cy="812800"/>
            </a:xfrm>
            <a:custGeom>
              <a:avLst/>
              <a:gdLst/>
              <a:ahLst/>
              <a:cxnLst/>
              <a:rect l="l" t="t" r="r" b="b"/>
              <a:pathLst>
                <a:path w="3970497" h="812800">
                  <a:moveTo>
                    <a:pt x="0" y="0"/>
                  </a:moveTo>
                  <a:lnTo>
                    <a:pt x="3970497" y="0"/>
                  </a:lnTo>
                  <a:lnTo>
                    <a:pt x="3970497" y="812800"/>
                  </a:lnTo>
                  <a:lnTo>
                    <a:pt x="0" y="812800"/>
                  </a:lnTo>
                  <a:close/>
                </a:path>
              </a:pathLst>
            </a:custGeom>
            <a:solidFill>
              <a:srgbClr val="ECF5FB">
                <a:alpha val="74902"/>
              </a:srgbClr>
            </a:solidFill>
          </p:spPr>
          <p:txBody>
            <a:bodyPr/>
            <a:lstStyle/>
            <a:p>
              <a:endParaRPr lang="tr-TR"/>
            </a:p>
          </p:txBody>
        </p:sp>
        <p:sp>
          <p:nvSpPr>
            <p:cNvPr id="11" name="TextBox 11"/>
            <p:cNvSpPr txBox="1"/>
            <p:nvPr/>
          </p:nvSpPr>
          <p:spPr>
            <a:xfrm>
              <a:off x="0" y="-28575"/>
              <a:ext cx="3970497" cy="841375"/>
            </a:xfrm>
            <a:prstGeom prst="rect">
              <a:avLst/>
            </a:prstGeom>
          </p:spPr>
          <p:txBody>
            <a:bodyPr lIns="40700" tIns="40700" rIns="40700" bIns="40700" rtlCol="0" anchor="ctr"/>
            <a:lstStyle/>
            <a:p>
              <a:pPr algn="ctr">
                <a:lnSpc>
                  <a:spcPts val="1959"/>
                </a:lnSpc>
                <a:spcBef>
                  <a:spcPct val="0"/>
                </a:spcBef>
              </a:pPr>
              <a:endParaRPr/>
            </a:p>
          </p:txBody>
        </p:sp>
      </p:grpSp>
      <p:grpSp>
        <p:nvGrpSpPr>
          <p:cNvPr id="12" name="Group 12"/>
          <p:cNvGrpSpPr/>
          <p:nvPr/>
        </p:nvGrpSpPr>
        <p:grpSpPr>
          <a:xfrm rot="-5826276">
            <a:off x="-3783055" y="3006381"/>
            <a:ext cx="8943889" cy="1758253"/>
            <a:chOff x="0" y="0"/>
            <a:chExt cx="4134555" cy="812800"/>
          </a:xfrm>
        </p:grpSpPr>
        <p:sp>
          <p:nvSpPr>
            <p:cNvPr id="13" name="Freeform 13"/>
            <p:cNvSpPr/>
            <p:nvPr/>
          </p:nvSpPr>
          <p:spPr>
            <a:xfrm>
              <a:off x="0" y="0"/>
              <a:ext cx="4134555" cy="812800"/>
            </a:xfrm>
            <a:custGeom>
              <a:avLst/>
              <a:gdLst/>
              <a:ahLst/>
              <a:cxnLst/>
              <a:rect l="l" t="t" r="r" b="b"/>
              <a:pathLst>
                <a:path w="4134555" h="812800">
                  <a:moveTo>
                    <a:pt x="0" y="0"/>
                  </a:moveTo>
                  <a:lnTo>
                    <a:pt x="4134555" y="0"/>
                  </a:lnTo>
                  <a:lnTo>
                    <a:pt x="4134555" y="812800"/>
                  </a:lnTo>
                  <a:lnTo>
                    <a:pt x="0" y="812800"/>
                  </a:lnTo>
                  <a:close/>
                </a:path>
              </a:pathLst>
            </a:custGeom>
            <a:solidFill>
              <a:srgbClr val="ECF5FB">
                <a:alpha val="74902"/>
              </a:srgbClr>
            </a:solidFill>
          </p:spPr>
          <p:txBody>
            <a:bodyPr/>
            <a:lstStyle/>
            <a:p>
              <a:endParaRPr lang="tr-TR"/>
            </a:p>
          </p:txBody>
        </p:sp>
        <p:sp>
          <p:nvSpPr>
            <p:cNvPr id="14" name="TextBox 14"/>
            <p:cNvSpPr txBox="1"/>
            <p:nvPr/>
          </p:nvSpPr>
          <p:spPr>
            <a:xfrm>
              <a:off x="0" y="-28575"/>
              <a:ext cx="4134555" cy="841375"/>
            </a:xfrm>
            <a:prstGeom prst="rect">
              <a:avLst/>
            </a:prstGeom>
          </p:spPr>
          <p:txBody>
            <a:bodyPr lIns="40700" tIns="40700" rIns="40700" bIns="40700" rtlCol="0" anchor="ctr"/>
            <a:lstStyle/>
            <a:p>
              <a:pPr algn="ctr">
                <a:lnSpc>
                  <a:spcPts val="1959"/>
                </a:lnSpc>
                <a:spcBef>
                  <a:spcPct val="0"/>
                </a:spcBef>
              </a:pPr>
              <a:endParaRPr/>
            </a:p>
          </p:txBody>
        </p:sp>
      </p:grpSp>
      <p:grpSp>
        <p:nvGrpSpPr>
          <p:cNvPr id="15" name="Group 15"/>
          <p:cNvGrpSpPr/>
          <p:nvPr/>
        </p:nvGrpSpPr>
        <p:grpSpPr>
          <a:xfrm rot="-6822522">
            <a:off x="-4853481" y="3425822"/>
            <a:ext cx="8588998" cy="1758253"/>
            <a:chOff x="0" y="0"/>
            <a:chExt cx="3970497" cy="812800"/>
          </a:xfrm>
        </p:grpSpPr>
        <p:sp>
          <p:nvSpPr>
            <p:cNvPr id="16" name="Freeform 16"/>
            <p:cNvSpPr/>
            <p:nvPr/>
          </p:nvSpPr>
          <p:spPr>
            <a:xfrm>
              <a:off x="0" y="0"/>
              <a:ext cx="3970497" cy="812800"/>
            </a:xfrm>
            <a:custGeom>
              <a:avLst/>
              <a:gdLst/>
              <a:ahLst/>
              <a:cxnLst/>
              <a:rect l="l" t="t" r="r" b="b"/>
              <a:pathLst>
                <a:path w="3970497" h="812800">
                  <a:moveTo>
                    <a:pt x="0" y="0"/>
                  </a:moveTo>
                  <a:lnTo>
                    <a:pt x="3970497" y="0"/>
                  </a:lnTo>
                  <a:lnTo>
                    <a:pt x="3970497" y="812800"/>
                  </a:lnTo>
                  <a:lnTo>
                    <a:pt x="0" y="812800"/>
                  </a:lnTo>
                  <a:close/>
                </a:path>
              </a:pathLst>
            </a:custGeom>
            <a:solidFill>
              <a:srgbClr val="ECF5FB">
                <a:alpha val="49804"/>
              </a:srgbClr>
            </a:solidFill>
          </p:spPr>
          <p:txBody>
            <a:bodyPr/>
            <a:lstStyle/>
            <a:p>
              <a:endParaRPr lang="tr-TR"/>
            </a:p>
          </p:txBody>
        </p:sp>
        <p:sp>
          <p:nvSpPr>
            <p:cNvPr id="17" name="TextBox 17"/>
            <p:cNvSpPr txBox="1"/>
            <p:nvPr/>
          </p:nvSpPr>
          <p:spPr>
            <a:xfrm>
              <a:off x="0" y="-28575"/>
              <a:ext cx="3970497" cy="841375"/>
            </a:xfrm>
            <a:prstGeom prst="rect">
              <a:avLst/>
            </a:prstGeom>
          </p:spPr>
          <p:txBody>
            <a:bodyPr lIns="40700" tIns="40700" rIns="40700" bIns="40700" rtlCol="0" anchor="ctr"/>
            <a:lstStyle/>
            <a:p>
              <a:pPr algn="ctr">
                <a:lnSpc>
                  <a:spcPts val="1959"/>
                </a:lnSpc>
                <a:spcBef>
                  <a:spcPct val="0"/>
                </a:spcBef>
              </a:pPr>
              <a:endParaRPr/>
            </a:p>
          </p:txBody>
        </p:sp>
      </p:grpSp>
      <p:grpSp>
        <p:nvGrpSpPr>
          <p:cNvPr id="18" name="Group 18"/>
          <p:cNvGrpSpPr/>
          <p:nvPr/>
        </p:nvGrpSpPr>
        <p:grpSpPr>
          <a:xfrm rot="-5577955">
            <a:off x="-3383043" y="2729307"/>
            <a:ext cx="9243757" cy="1758253"/>
            <a:chOff x="0" y="0"/>
            <a:chExt cx="4273177" cy="812800"/>
          </a:xfrm>
        </p:grpSpPr>
        <p:sp>
          <p:nvSpPr>
            <p:cNvPr id="19" name="Freeform 19"/>
            <p:cNvSpPr/>
            <p:nvPr/>
          </p:nvSpPr>
          <p:spPr>
            <a:xfrm>
              <a:off x="0" y="0"/>
              <a:ext cx="4273177" cy="812800"/>
            </a:xfrm>
            <a:custGeom>
              <a:avLst/>
              <a:gdLst/>
              <a:ahLst/>
              <a:cxnLst/>
              <a:rect l="l" t="t" r="r" b="b"/>
              <a:pathLst>
                <a:path w="4273177" h="812800">
                  <a:moveTo>
                    <a:pt x="0" y="0"/>
                  </a:moveTo>
                  <a:lnTo>
                    <a:pt x="4273177" y="0"/>
                  </a:lnTo>
                  <a:lnTo>
                    <a:pt x="4273177" y="812800"/>
                  </a:lnTo>
                  <a:lnTo>
                    <a:pt x="0" y="812800"/>
                  </a:lnTo>
                  <a:close/>
                </a:path>
              </a:pathLst>
            </a:custGeom>
            <a:solidFill>
              <a:srgbClr val="ECF5FB">
                <a:alpha val="49804"/>
              </a:srgbClr>
            </a:solidFill>
          </p:spPr>
          <p:txBody>
            <a:bodyPr/>
            <a:lstStyle/>
            <a:p>
              <a:endParaRPr lang="tr-TR"/>
            </a:p>
          </p:txBody>
        </p:sp>
        <p:sp>
          <p:nvSpPr>
            <p:cNvPr id="20" name="TextBox 20"/>
            <p:cNvSpPr txBox="1"/>
            <p:nvPr/>
          </p:nvSpPr>
          <p:spPr>
            <a:xfrm>
              <a:off x="0" y="-28575"/>
              <a:ext cx="4273177" cy="841375"/>
            </a:xfrm>
            <a:prstGeom prst="rect">
              <a:avLst/>
            </a:prstGeom>
          </p:spPr>
          <p:txBody>
            <a:bodyPr lIns="40700" tIns="40700" rIns="40700" bIns="40700" rtlCol="0" anchor="ctr"/>
            <a:lstStyle/>
            <a:p>
              <a:pPr algn="ctr">
                <a:lnSpc>
                  <a:spcPts val="1959"/>
                </a:lnSpc>
                <a:spcBef>
                  <a:spcPct val="0"/>
                </a:spcBef>
              </a:pPr>
              <a:endParaRPr/>
            </a:p>
          </p:txBody>
        </p:sp>
      </p:grpSp>
      <p:grpSp>
        <p:nvGrpSpPr>
          <p:cNvPr id="21" name="Group 21"/>
          <p:cNvGrpSpPr/>
          <p:nvPr/>
        </p:nvGrpSpPr>
        <p:grpSpPr>
          <a:xfrm rot="-5397550">
            <a:off x="-2233125" y="2935160"/>
            <a:ext cx="8991769" cy="1758253"/>
            <a:chOff x="0" y="0"/>
            <a:chExt cx="4156689" cy="812800"/>
          </a:xfrm>
        </p:grpSpPr>
        <p:sp>
          <p:nvSpPr>
            <p:cNvPr id="22" name="Freeform 22"/>
            <p:cNvSpPr/>
            <p:nvPr/>
          </p:nvSpPr>
          <p:spPr>
            <a:xfrm>
              <a:off x="0" y="0"/>
              <a:ext cx="4156689" cy="812800"/>
            </a:xfrm>
            <a:custGeom>
              <a:avLst/>
              <a:gdLst/>
              <a:ahLst/>
              <a:cxnLst/>
              <a:rect l="l" t="t" r="r" b="b"/>
              <a:pathLst>
                <a:path w="4156689" h="812800">
                  <a:moveTo>
                    <a:pt x="0" y="0"/>
                  </a:moveTo>
                  <a:lnTo>
                    <a:pt x="4156689" y="0"/>
                  </a:lnTo>
                  <a:lnTo>
                    <a:pt x="4156689" y="812800"/>
                  </a:lnTo>
                  <a:lnTo>
                    <a:pt x="0" y="812800"/>
                  </a:lnTo>
                  <a:close/>
                </a:path>
              </a:pathLst>
            </a:custGeom>
            <a:solidFill>
              <a:srgbClr val="ECF5FB">
                <a:alpha val="24706"/>
              </a:srgbClr>
            </a:solidFill>
          </p:spPr>
          <p:txBody>
            <a:bodyPr/>
            <a:lstStyle/>
            <a:p>
              <a:endParaRPr lang="tr-TR"/>
            </a:p>
          </p:txBody>
        </p:sp>
        <p:sp>
          <p:nvSpPr>
            <p:cNvPr id="23" name="TextBox 23"/>
            <p:cNvSpPr txBox="1"/>
            <p:nvPr/>
          </p:nvSpPr>
          <p:spPr>
            <a:xfrm>
              <a:off x="0" y="-28575"/>
              <a:ext cx="4156689" cy="841375"/>
            </a:xfrm>
            <a:prstGeom prst="rect">
              <a:avLst/>
            </a:prstGeom>
          </p:spPr>
          <p:txBody>
            <a:bodyPr lIns="40700" tIns="40700" rIns="40700" bIns="40700" rtlCol="0" anchor="ctr"/>
            <a:lstStyle/>
            <a:p>
              <a:pPr algn="ctr">
                <a:lnSpc>
                  <a:spcPts val="1959"/>
                </a:lnSpc>
                <a:spcBef>
                  <a:spcPct val="0"/>
                </a:spcBef>
              </a:pPr>
              <a:endParaRPr/>
            </a:p>
          </p:txBody>
        </p:sp>
      </p:grpSp>
      <p:sp>
        <p:nvSpPr>
          <p:cNvPr id="24" name="TextBox 24"/>
          <p:cNvSpPr txBox="1"/>
          <p:nvPr/>
        </p:nvSpPr>
        <p:spPr>
          <a:xfrm>
            <a:off x="3082665" y="1076653"/>
            <a:ext cx="6624050" cy="5937823"/>
          </a:xfrm>
          <a:prstGeom prst="rect">
            <a:avLst/>
          </a:prstGeom>
        </p:spPr>
        <p:txBody>
          <a:bodyPr lIns="0" tIns="0" rIns="0" bIns="0" rtlCol="0" anchor="t">
            <a:spAutoFit/>
          </a:bodyPr>
          <a:lstStyle/>
          <a:p>
            <a:pPr marL="453913" lvl="1" indent="-226957" algn="l">
              <a:lnSpc>
                <a:spcPts val="2943"/>
              </a:lnSpc>
              <a:buFont typeface="Arial"/>
              <a:buChar char="•"/>
            </a:pPr>
            <a:r>
              <a:rPr lang="en-US" sz="2102">
                <a:solidFill>
                  <a:srgbClr val="ECF5FB"/>
                </a:solidFill>
                <a:latin typeface="Lato"/>
                <a:ea typeface="Lato"/>
                <a:cs typeface="Lato"/>
                <a:sym typeface="Lato"/>
              </a:rPr>
              <a:t>Şantiye otomasyonu için yaratılmış sistemler</a:t>
            </a:r>
          </a:p>
          <a:p>
            <a:pPr marL="453913" lvl="1" indent="-226957" algn="l">
              <a:lnSpc>
                <a:spcPts val="2943"/>
              </a:lnSpc>
              <a:buFont typeface="Arial"/>
              <a:buChar char="•"/>
            </a:pPr>
            <a:r>
              <a:rPr lang="en-US" sz="2102">
                <a:solidFill>
                  <a:srgbClr val="ECF5FB"/>
                </a:solidFill>
                <a:latin typeface="Lato"/>
                <a:ea typeface="Lato"/>
                <a:cs typeface="Lato"/>
                <a:sym typeface="Lato"/>
              </a:rPr>
              <a:t>Modüler yapı</a:t>
            </a:r>
          </a:p>
          <a:p>
            <a:pPr marL="453913" lvl="1" indent="-226957" algn="l">
              <a:lnSpc>
                <a:spcPts val="2943"/>
              </a:lnSpc>
              <a:buFont typeface="Arial"/>
              <a:buChar char="•"/>
            </a:pPr>
            <a:r>
              <a:rPr lang="en-US" sz="2102">
                <a:solidFill>
                  <a:srgbClr val="ECF5FB"/>
                </a:solidFill>
                <a:latin typeface="Lato"/>
                <a:ea typeface="Lato"/>
                <a:cs typeface="Lato"/>
                <a:sym typeface="Lato"/>
              </a:rPr>
              <a:t>Montaj öncesi tam hazırlık</a:t>
            </a:r>
          </a:p>
          <a:p>
            <a:pPr marL="453913" lvl="1" indent="-226957" algn="l">
              <a:lnSpc>
                <a:spcPts val="2943"/>
              </a:lnSpc>
              <a:buFont typeface="Arial"/>
              <a:buChar char="•"/>
            </a:pPr>
            <a:r>
              <a:rPr lang="en-US" sz="2102">
                <a:solidFill>
                  <a:srgbClr val="ECF5FB"/>
                </a:solidFill>
                <a:latin typeface="Lato"/>
                <a:ea typeface="Lato"/>
                <a:cs typeface="Lato"/>
                <a:sym typeface="Lato"/>
              </a:rPr>
              <a:t>Koşulsuz cihaz garantisi </a:t>
            </a:r>
          </a:p>
          <a:p>
            <a:pPr marL="453913" lvl="1" indent="-226957" algn="l">
              <a:lnSpc>
                <a:spcPts val="2943"/>
              </a:lnSpc>
              <a:buFont typeface="Arial"/>
              <a:buChar char="•"/>
            </a:pPr>
            <a:r>
              <a:rPr lang="en-US" sz="2102">
                <a:solidFill>
                  <a:srgbClr val="ECF5FB"/>
                </a:solidFill>
                <a:latin typeface="Lato"/>
                <a:ea typeface="Lato"/>
                <a:cs typeface="Lato"/>
                <a:sym typeface="Lato"/>
              </a:rPr>
              <a:t>Muhasebe programlarına entegrasyon</a:t>
            </a:r>
          </a:p>
          <a:p>
            <a:pPr marL="453913" lvl="1" indent="-226957" algn="l">
              <a:lnSpc>
                <a:spcPts val="2943"/>
              </a:lnSpc>
              <a:buFont typeface="Arial"/>
              <a:buChar char="•"/>
            </a:pPr>
            <a:r>
              <a:rPr lang="en-US" sz="2102">
                <a:solidFill>
                  <a:srgbClr val="ECF5FB"/>
                </a:solidFill>
                <a:latin typeface="Lato"/>
                <a:ea typeface="Lato"/>
                <a:cs typeface="Lato"/>
                <a:sym typeface="Lato"/>
              </a:rPr>
              <a:t>Müşteri taleplerinin devreye alınması</a:t>
            </a:r>
          </a:p>
          <a:p>
            <a:pPr marL="453913" lvl="1" indent="-226957" algn="l">
              <a:lnSpc>
                <a:spcPts val="2943"/>
              </a:lnSpc>
              <a:buFont typeface="Arial"/>
              <a:buChar char="•"/>
            </a:pPr>
            <a:r>
              <a:rPr lang="en-US" sz="2102">
                <a:solidFill>
                  <a:srgbClr val="ECF5FB"/>
                </a:solidFill>
                <a:latin typeface="Lato"/>
                <a:ea typeface="Lato"/>
                <a:cs typeface="Lato"/>
                <a:sym typeface="Lato"/>
              </a:rPr>
              <a:t>Bilgiler merkezde toplanır</a:t>
            </a:r>
          </a:p>
          <a:p>
            <a:pPr marL="453913" lvl="1" indent="-226957" algn="l">
              <a:lnSpc>
                <a:spcPts val="2943"/>
              </a:lnSpc>
              <a:buFont typeface="Arial"/>
              <a:buChar char="•"/>
            </a:pPr>
            <a:r>
              <a:rPr lang="en-US" sz="2102">
                <a:solidFill>
                  <a:srgbClr val="ECF5FB"/>
                </a:solidFill>
                <a:latin typeface="Lato"/>
                <a:ea typeface="Lato"/>
                <a:cs typeface="Lato"/>
                <a:sym typeface="Lato"/>
              </a:rPr>
              <a:t>Tek arayüzle tüm şantiye, pompa ve tanklarınıza ulaşım</a:t>
            </a:r>
          </a:p>
          <a:p>
            <a:pPr marL="453913" lvl="1" indent="-226957" algn="l">
              <a:lnSpc>
                <a:spcPts val="2943"/>
              </a:lnSpc>
              <a:buFont typeface="Arial"/>
              <a:buChar char="•"/>
            </a:pPr>
            <a:r>
              <a:rPr lang="en-US" sz="2102">
                <a:solidFill>
                  <a:srgbClr val="ECF5FB"/>
                </a:solidFill>
                <a:latin typeface="Lato"/>
                <a:ea typeface="Lato"/>
                <a:cs typeface="Lato"/>
                <a:sym typeface="Lato"/>
              </a:rPr>
              <a:t>Arvento, Filotürk v.b. araç takip sistemlerine entegrasyon</a:t>
            </a:r>
          </a:p>
          <a:p>
            <a:pPr marL="453913" lvl="1" indent="-226957" algn="l">
              <a:lnSpc>
                <a:spcPts val="2943"/>
              </a:lnSpc>
              <a:buFont typeface="Arial"/>
              <a:buChar char="•"/>
            </a:pPr>
            <a:r>
              <a:rPr lang="en-US" sz="2102">
                <a:solidFill>
                  <a:srgbClr val="ECF5FB"/>
                </a:solidFill>
                <a:latin typeface="Lato"/>
                <a:ea typeface="Lato"/>
                <a:cs typeface="Lato"/>
                <a:sym typeface="Lato"/>
              </a:rPr>
              <a:t>Sanal tank sistemi</a:t>
            </a:r>
          </a:p>
          <a:p>
            <a:pPr marL="453913" lvl="1" indent="-226957" algn="l">
              <a:lnSpc>
                <a:spcPts val="2943"/>
              </a:lnSpc>
              <a:buFont typeface="Arial"/>
              <a:buChar char="•"/>
            </a:pPr>
            <a:r>
              <a:rPr lang="en-US" sz="2102">
                <a:solidFill>
                  <a:srgbClr val="ECF5FB"/>
                </a:solidFill>
                <a:latin typeface="Lato"/>
                <a:ea typeface="Lato"/>
                <a:cs typeface="Lato"/>
                <a:sym typeface="Lato"/>
              </a:rPr>
              <a:t>El aletinden ek bilgi girişi</a:t>
            </a:r>
          </a:p>
          <a:p>
            <a:pPr marL="453913" lvl="1" indent="-226957" algn="l">
              <a:lnSpc>
                <a:spcPts val="2943"/>
              </a:lnSpc>
              <a:buFont typeface="Arial"/>
              <a:buChar char="•"/>
            </a:pPr>
            <a:r>
              <a:rPr lang="en-US" sz="2102">
                <a:solidFill>
                  <a:srgbClr val="ECF5FB"/>
                </a:solidFill>
                <a:latin typeface="Lato"/>
                <a:ea typeface="Lato"/>
                <a:cs typeface="Lato"/>
                <a:sym typeface="Lato"/>
              </a:rPr>
              <a:t>Yedekli çalışma prensibi</a:t>
            </a:r>
          </a:p>
          <a:p>
            <a:pPr marL="453913" lvl="1" indent="-226957" algn="l">
              <a:lnSpc>
                <a:spcPts val="2943"/>
              </a:lnSpc>
              <a:buFont typeface="Arial"/>
              <a:buChar char="•"/>
            </a:pPr>
            <a:r>
              <a:rPr lang="en-US" sz="2102">
                <a:solidFill>
                  <a:srgbClr val="ECF5FB"/>
                </a:solidFill>
                <a:latin typeface="Lato"/>
                <a:ea typeface="Lato"/>
                <a:cs typeface="Lato"/>
                <a:sym typeface="Lato"/>
              </a:rPr>
              <a:t>Merkez ofisten öncelikli destek</a:t>
            </a:r>
          </a:p>
          <a:p>
            <a:pPr marL="453913" lvl="1" indent="-226957" algn="l">
              <a:lnSpc>
                <a:spcPts val="2943"/>
              </a:lnSpc>
              <a:buFont typeface="Arial"/>
              <a:buChar char="•"/>
            </a:pPr>
            <a:r>
              <a:rPr lang="en-US" sz="2102">
                <a:solidFill>
                  <a:srgbClr val="ECF5FB"/>
                </a:solidFill>
                <a:latin typeface="Lato"/>
                <a:ea typeface="Lato"/>
                <a:cs typeface="Lato"/>
                <a:sym typeface="Lato"/>
              </a:rPr>
              <a:t>Sistemler sürekli güncel kalır</a:t>
            </a:r>
          </a:p>
        </p:txBody>
      </p:sp>
      <p:sp>
        <p:nvSpPr>
          <p:cNvPr id="25" name="AutoShape 25"/>
          <p:cNvSpPr/>
          <p:nvPr/>
        </p:nvSpPr>
        <p:spPr>
          <a:xfrm>
            <a:off x="3505892" y="919124"/>
            <a:ext cx="2325888" cy="19418"/>
          </a:xfrm>
          <a:prstGeom prst="line">
            <a:avLst/>
          </a:prstGeom>
          <a:ln w="85725" cap="flat">
            <a:solidFill>
              <a:srgbClr val="F9A727"/>
            </a:solidFill>
            <a:prstDash val="solid"/>
            <a:headEnd type="none" w="sm" len="sm"/>
            <a:tailEnd type="none" w="sm" len="sm"/>
          </a:ln>
        </p:spPr>
        <p:txBody>
          <a:bodyPr/>
          <a:lstStyle/>
          <a:p>
            <a:endParaRPr lang="tr-TR"/>
          </a:p>
        </p:txBody>
      </p:sp>
      <p:sp>
        <p:nvSpPr>
          <p:cNvPr id="26" name="TextBox 26"/>
          <p:cNvSpPr txBox="1"/>
          <p:nvPr/>
        </p:nvSpPr>
        <p:spPr>
          <a:xfrm>
            <a:off x="3505534" y="292650"/>
            <a:ext cx="5331652" cy="438870"/>
          </a:xfrm>
          <a:prstGeom prst="rect">
            <a:avLst/>
          </a:prstGeom>
        </p:spPr>
        <p:txBody>
          <a:bodyPr lIns="0" tIns="0" rIns="0" bIns="0" rtlCol="0" anchor="t">
            <a:spAutoFit/>
          </a:bodyPr>
          <a:lstStyle/>
          <a:p>
            <a:pPr algn="l">
              <a:lnSpc>
                <a:spcPts val="3222"/>
              </a:lnSpc>
            </a:pPr>
            <a:r>
              <a:rPr lang="en-US" sz="3502" b="1">
                <a:solidFill>
                  <a:srgbClr val="ECF5FB"/>
                </a:solidFill>
                <a:latin typeface="Lato Bold"/>
                <a:ea typeface="Lato Bold"/>
                <a:cs typeface="Lato Bold"/>
                <a:sym typeface="Lato Bold"/>
              </a:rPr>
              <a:t>NEDEN BİZ?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532" r="-16532"/>
            </a:stretch>
          </a:blipFill>
        </p:spPr>
        <p:txBody>
          <a:bodyPr/>
          <a:lstStyle/>
          <a:p>
            <a:endParaRPr lang="tr-TR"/>
          </a:p>
        </p:txBody>
      </p:sp>
      <p:sp>
        <p:nvSpPr>
          <p:cNvPr id="3" name="AutoShape 3"/>
          <p:cNvSpPr/>
          <p:nvPr/>
        </p:nvSpPr>
        <p:spPr>
          <a:xfrm>
            <a:off x="548640" y="1463040"/>
            <a:ext cx="8656320" cy="4389120"/>
          </a:xfrm>
          <a:prstGeom prst="rect">
            <a:avLst/>
          </a:prstGeom>
          <a:solidFill>
            <a:srgbClr val="00385C">
              <a:alpha val="80000"/>
            </a:srgbClr>
          </a:solidFill>
        </p:spPr>
        <p:txBody>
          <a:bodyPr/>
          <a:lstStyle/>
          <a:p>
            <a:endParaRPr lang="tr-TR"/>
          </a:p>
        </p:txBody>
      </p:sp>
      <p:sp>
        <p:nvSpPr>
          <p:cNvPr id="4" name="Freeform 4"/>
          <p:cNvSpPr/>
          <p:nvPr/>
        </p:nvSpPr>
        <p:spPr>
          <a:xfrm>
            <a:off x="954495" y="1740989"/>
            <a:ext cx="942289" cy="1097280"/>
          </a:xfrm>
          <a:custGeom>
            <a:avLst/>
            <a:gdLst/>
            <a:ahLst/>
            <a:cxnLst/>
            <a:rect l="l" t="t" r="r" b="b"/>
            <a:pathLst>
              <a:path w="942289" h="1097280">
                <a:moveTo>
                  <a:pt x="0" y="0"/>
                </a:moveTo>
                <a:lnTo>
                  <a:pt x="942290" y="0"/>
                </a:lnTo>
                <a:lnTo>
                  <a:pt x="942290" y="1097280"/>
                </a:lnTo>
                <a:lnTo>
                  <a:pt x="0" y="1097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a:off x="4101686" y="4562494"/>
            <a:ext cx="2018005" cy="350432"/>
          </a:xfrm>
          <a:custGeom>
            <a:avLst/>
            <a:gdLst/>
            <a:ahLst/>
            <a:cxnLst/>
            <a:rect l="l" t="t" r="r" b="b"/>
            <a:pathLst>
              <a:path w="2018005" h="350432">
                <a:moveTo>
                  <a:pt x="0" y="0"/>
                </a:moveTo>
                <a:lnTo>
                  <a:pt x="2018005" y="0"/>
                </a:lnTo>
                <a:lnTo>
                  <a:pt x="2018005" y="350432"/>
                </a:lnTo>
                <a:lnTo>
                  <a:pt x="0" y="350432"/>
                </a:lnTo>
                <a:lnTo>
                  <a:pt x="0" y="0"/>
                </a:lnTo>
                <a:close/>
              </a:path>
            </a:pathLst>
          </a:custGeom>
          <a:blipFill>
            <a:blip r:embed="rId6"/>
            <a:stretch>
              <a:fillRect/>
            </a:stretch>
          </a:blipFill>
        </p:spPr>
        <p:txBody>
          <a:bodyPr/>
          <a:lstStyle/>
          <a:p>
            <a:endParaRPr lang="tr-TR"/>
          </a:p>
        </p:txBody>
      </p:sp>
      <p:sp>
        <p:nvSpPr>
          <p:cNvPr id="6" name="TextBox 6"/>
          <p:cNvSpPr txBox="1"/>
          <p:nvPr/>
        </p:nvSpPr>
        <p:spPr>
          <a:xfrm>
            <a:off x="954495" y="2947195"/>
            <a:ext cx="7844609" cy="1386630"/>
          </a:xfrm>
          <a:prstGeom prst="rect">
            <a:avLst/>
          </a:prstGeom>
        </p:spPr>
        <p:txBody>
          <a:bodyPr lIns="0" tIns="0" rIns="0" bIns="0" rtlCol="0" anchor="t">
            <a:spAutoFit/>
          </a:bodyPr>
          <a:lstStyle/>
          <a:p>
            <a:pPr algn="ctr">
              <a:lnSpc>
                <a:spcPts val="11375"/>
              </a:lnSpc>
              <a:spcBef>
                <a:spcPct val="0"/>
              </a:spcBef>
            </a:pPr>
            <a:r>
              <a:rPr lang="en-US" sz="8125" b="1">
                <a:solidFill>
                  <a:srgbClr val="FFFFFF"/>
                </a:solidFill>
                <a:latin typeface="Montserrat Semi-Bold"/>
                <a:ea typeface="Montserrat Semi-Bold"/>
                <a:cs typeface="Montserrat Semi-Bold"/>
                <a:sym typeface="Montserrat Semi-Bold"/>
              </a:rPr>
              <a:t>TEŞEKKÜRLER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956</Words>
  <Application>Microsoft Office PowerPoint</Application>
  <PresentationFormat>Özel</PresentationFormat>
  <Paragraphs>122</Paragraphs>
  <Slides>7</Slides>
  <Notes>7</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7</vt:i4>
      </vt:variant>
    </vt:vector>
  </HeadingPairs>
  <TitlesOfParts>
    <vt:vector size="16" baseType="lpstr">
      <vt:lpstr>Lato Bold</vt:lpstr>
      <vt:lpstr>Calibri</vt:lpstr>
      <vt:lpstr>TAN Harmoni</vt:lpstr>
      <vt:lpstr>Montserrat Bold</vt:lpstr>
      <vt:lpstr>Lato</vt:lpstr>
      <vt:lpstr>Montserrat Semi-Bold</vt:lpstr>
      <vt:lpstr>Magneton</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EreCorpVideo</dc:title>
  <dc:creator>Ender Erdem</dc:creator>
  <cp:lastModifiedBy>Ender Erdem</cp:lastModifiedBy>
  <cp:revision>3</cp:revision>
  <dcterms:created xsi:type="dcterms:W3CDTF">2006-08-16T00:00:00Z</dcterms:created>
  <dcterms:modified xsi:type="dcterms:W3CDTF">2025-02-19T17:59:49Z</dcterms:modified>
  <dc:identifier>DAGfYSCzwik</dc:identifier>
</cp:coreProperties>
</file>